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256" r:id="rId2"/>
    <p:sldId id="369" r:id="rId3"/>
    <p:sldId id="382" r:id="rId4"/>
    <p:sldId id="370" r:id="rId5"/>
    <p:sldId id="325" r:id="rId6"/>
    <p:sldId id="303" r:id="rId7"/>
    <p:sldId id="328" r:id="rId8"/>
    <p:sldId id="371" r:id="rId9"/>
    <p:sldId id="381" r:id="rId10"/>
    <p:sldId id="353" r:id="rId11"/>
    <p:sldId id="372" r:id="rId12"/>
    <p:sldId id="383" r:id="rId13"/>
    <p:sldId id="326" r:id="rId14"/>
    <p:sldId id="330" r:id="rId15"/>
    <p:sldId id="331" r:id="rId16"/>
    <p:sldId id="333" r:id="rId17"/>
    <p:sldId id="332" r:id="rId18"/>
    <p:sldId id="384" r:id="rId19"/>
    <p:sldId id="376" r:id="rId20"/>
    <p:sldId id="385" r:id="rId21"/>
    <p:sldId id="336" r:id="rId22"/>
    <p:sldId id="337" r:id="rId23"/>
    <p:sldId id="339" r:id="rId24"/>
    <p:sldId id="340" r:id="rId25"/>
    <p:sldId id="342" r:id="rId26"/>
    <p:sldId id="344" r:id="rId27"/>
    <p:sldId id="347" r:id="rId28"/>
    <p:sldId id="348" r:id="rId29"/>
    <p:sldId id="349" r:id="rId30"/>
    <p:sldId id="350" r:id="rId31"/>
    <p:sldId id="367" r:id="rId32"/>
    <p:sldId id="358" r:id="rId33"/>
    <p:sldId id="359" r:id="rId34"/>
    <p:sldId id="356" r:id="rId35"/>
    <p:sldId id="386" r:id="rId36"/>
    <p:sldId id="387" r:id="rId37"/>
    <p:sldId id="351" r:id="rId38"/>
    <p:sldId id="388" r:id="rId39"/>
    <p:sldId id="391" r:id="rId40"/>
    <p:sldId id="389" r:id="rId41"/>
    <p:sldId id="392" r:id="rId42"/>
    <p:sldId id="393" r:id="rId43"/>
    <p:sldId id="394" r:id="rId44"/>
    <p:sldId id="395" r:id="rId45"/>
    <p:sldId id="397" r:id="rId46"/>
    <p:sldId id="398" r:id="rId47"/>
    <p:sldId id="399" r:id="rId48"/>
    <p:sldId id="400" r:id="rId49"/>
    <p:sldId id="401" r:id="rId50"/>
    <p:sldId id="402" r:id="rId51"/>
    <p:sldId id="403" r:id="rId52"/>
    <p:sldId id="404" r:id="rId53"/>
    <p:sldId id="405" r:id="rId54"/>
    <p:sldId id="406" r:id="rId55"/>
    <p:sldId id="407" r:id="rId56"/>
    <p:sldId id="408" r:id="rId57"/>
    <p:sldId id="409" r:id="rId58"/>
    <p:sldId id="410" r:id="rId59"/>
    <p:sldId id="411" r:id="rId60"/>
    <p:sldId id="412" r:id="rId61"/>
    <p:sldId id="413" r:id="rId62"/>
    <p:sldId id="414" r:id="rId63"/>
    <p:sldId id="415" r:id="rId64"/>
    <p:sldId id="416" r:id="rId65"/>
    <p:sldId id="417" r:id="rId66"/>
    <p:sldId id="418" r:id="rId67"/>
    <p:sldId id="419" r:id="rId68"/>
    <p:sldId id="420" r:id="rId69"/>
    <p:sldId id="421" r:id="rId70"/>
    <p:sldId id="422" r:id="rId71"/>
    <p:sldId id="423" r:id="rId72"/>
    <p:sldId id="424" r:id="rId73"/>
    <p:sldId id="425" r:id="rId74"/>
    <p:sldId id="426" r:id="rId75"/>
    <p:sldId id="427" r:id="rId76"/>
    <p:sldId id="429" r:id="rId77"/>
    <p:sldId id="271" r:id="rId78"/>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202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0"/>
    <p:restoredTop sz="75000" autoAdjust="0"/>
  </p:normalViewPr>
  <p:slideViewPr>
    <p:cSldViewPr snapToGrid="0" snapToObjects="1">
      <p:cViewPr varScale="1">
        <p:scale>
          <a:sx n="55" d="100"/>
          <a:sy n="55" d="100"/>
        </p:scale>
        <p:origin x="183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shmi23\ownCloud\12%20Post-quantum\2%20Conference%20Abstracts\FPL%20Paper\Results\Hardware%20cos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shmi23\ownCloud\12%20Post-quantum\2%20Conference%20Abstracts\FPL%20Paper\Results\Hardware%20cos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shmi23\ownCloud\12%20Post-quantum\2%20Conference%20Abstracts\FPL%20Paper\Results\Hardware%20cos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200"/>
              <a:t>NTT</a:t>
            </a:r>
            <a:r>
              <a:rPr lang="en-US" sz="1200" baseline="0"/>
              <a:t>  Multiplier </a:t>
            </a:r>
            <a:r>
              <a:rPr lang="en-US" sz="1200"/>
              <a:t>Latency Comparison</a:t>
            </a:r>
            <a:r>
              <a:rPr lang="en-US" sz="1200" baseline="0"/>
              <a:t> </a:t>
            </a:r>
            <a:endParaRPr lang="en-US"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'NTT Latency comparison'!$C$2</c:f>
              <c:strCache>
                <c:ptCount val="1"/>
                <c:pt idx="0">
                  <c:v>Our Design</c:v>
                </c:pt>
              </c:strCache>
            </c:strRef>
          </c:tx>
          <c:spPr>
            <a:ln w="19050" cap="rnd">
              <a:solidFill>
                <a:schemeClr val="accent2"/>
              </a:solidFill>
              <a:round/>
            </a:ln>
            <a:effectLst/>
          </c:spPr>
          <c:marker>
            <c:symbol val="triangle"/>
            <c:size val="6"/>
            <c:spPr>
              <a:solidFill>
                <a:schemeClr val="accent2"/>
              </a:solidFill>
              <a:ln w="9525">
                <a:solidFill>
                  <a:schemeClr val="accent2"/>
                </a:solidFill>
              </a:ln>
              <a:effectLst/>
            </c:spPr>
          </c:marker>
          <c:cat>
            <c:numRef>
              <c:f>'NTT Latency comparison'!$B$3:$B$6</c:f>
              <c:numCache>
                <c:formatCode>General</c:formatCode>
                <c:ptCount val="4"/>
                <c:pt idx="0">
                  <c:v>256</c:v>
                </c:pt>
                <c:pt idx="1">
                  <c:v>512</c:v>
                </c:pt>
                <c:pt idx="2">
                  <c:v>1024</c:v>
                </c:pt>
                <c:pt idx="3">
                  <c:v>2048</c:v>
                </c:pt>
              </c:numCache>
            </c:numRef>
          </c:cat>
          <c:val>
            <c:numRef>
              <c:f>'NTT Latency comparison'!$C$3:$C$6</c:f>
              <c:numCache>
                <c:formatCode>General</c:formatCode>
                <c:ptCount val="4"/>
                <c:pt idx="0">
                  <c:v>1278</c:v>
                </c:pt>
                <c:pt idx="1">
                  <c:v>2814</c:v>
                </c:pt>
                <c:pt idx="2">
                  <c:v>6144</c:v>
                </c:pt>
                <c:pt idx="3">
                  <c:v>13312</c:v>
                </c:pt>
              </c:numCache>
            </c:numRef>
          </c:val>
          <c:smooth val="0"/>
          <c:extLst>
            <c:ext xmlns:c16="http://schemas.microsoft.com/office/drawing/2014/chart" uri="{C3380CC4-5D6E-409C-BE32-E72D297353CC}">
              <c16:uniqueId val="{00000000-E020-4C78-B2D4-1958EF5F2F56}"/>
            </c:ext>
          </c:extLst>
        </c:ser>
        <c:ser>
          <c:idx val="1"/>
          <c:order val="1"/>
          <c:tx>
            <c:strRef>
              <c:f>'NTT Latency comparison'!$D$2</c:f>
              <c:strCache>
                <c:ptCount val="1"/>
                <c:pt idx="0">
                  <c:v>Chen et al.</c:v>
                </c:pt>
              </c:strCache>
            </c:strRef>
          </c:tx>
          <c:spPr>
            <a:ln w="19050" cap="rnd">
              <a:solidFill>
                <a:schemeClr val="accent1"/>
              </a:solidFill>
              <a:round/>
            </a:ln>
            <a:effectLst/>
          </c:spPr>
          <c:marker>
            <c:symbol val="diamond"/>
            <c:size val="6"/>
            <c:spPr>
              <a:solidFill>
                <a:schemeClr val="accent1"/>
              </a:solidFill>
              <a:ln w="9525">
                <a:solidFill>
                  <a:schemeClr val="accent1"/>
                </a:solidFill>
              </a:ln>
              <a:effectLst/>
            </c:spPr>
          </c:marker>
          <c:cat>
            <c:numRef>
              <c:f>'NTT Latency comparison'!$B$3:$B$6</c:f>
              <c:numCache>
                <c:formatCode>General</c:formatCode>
                <c:ptCount val="4"/>
                <c:pt idx="0">
                  <c:v>256</c:v>
                </c:pt>
                <c:pt idx="1">
                  <c:v>512</c:v>
                </c:pt>
                <c:pt idx="2">
                  <c:v>1024</c:v>
                </c:pt>
                <c:pt idx="3">
                  <c:v>2048</c:v>
                </c:pt>
              </c:numCache>
            </c:numRef>
          </c:cat>
          <c:val>
            <c:numRef>
              <c:f>'NTT Latency comparison'!$D$3:$D$6</c:f>
              <c:numCache>
                <c:formatCode>General</c:formatCode>
                <c:ptCount val="4"/>
                <c:pt idx="0">
                  <c:v>1618</c:v>
                </c:pt>
                <c:pt idx="1">
                  <c:v>3622</c:v>
                </c:pt>
                <c:pt idx="2">
                  <c:v>7967</c:v>
                </c:pt>
                <c:pt idx="3">
                  <c:v>17402</c:v>
                </c:pt>
              </c:numCache>
            </c:numRef>
          </c:val>
          <c:smooth val="0"/>
          <c:extLst>
            <c:ext xmlns:c16="http://schemas.microsoft.com/office/drawing/2014/chart" uri="{C3380CC4-5D6E-409C-BE32-E72D297353CC}">
              <c16:uniqueId val="{00000001-E020-4C78-B2D4-1958EF5F2F56}"/>
            </c:ext>
          </c:extLst>
        </c:ser>
        <c:ser>
          <c:idx val="2"/>
          <c:order val="2"/>
          <c:tx>
            <c:strRef>
              <c:f>'NTT Latency comparison'!$E$2</c:f>
              <c:strCache>
                <c:ptCount val="1"/>
                <c:pt idx="0">
                  <c:v>Popplemann et al. </c:v>
                </c:pt>
              </c:strCache>
            </c:strRef>
          </c:tx>
          <c:spPr>
            <a:ln w="22225" cap="rnd">
              <a:solidFill>
                <a:srgbClr val="00B050"/>
              </a:solidFill>
              <a:round/>
            </a:ln>
            <a:effectLst/>
          </c:spPr>
          <c:marker>
            <c:symbol val="circle"/>
            <c:size val="6"/>
            <c:spPr>
              <a:solidFill>
                <a:srgbClr val="00B050"/>
              </a:solidFill>
              <a:ln w="9525">
                <a:solidFill>
                  <a:schemeClr val="accent3"/>
                </a:solidFill>
              </a:ln>
              <a:effectLst/>
            </c:spPr>
          </c:marker>
          <c:cat>
            <c:numRef>
              <c:f>'NTT Latency comparison'!$B$3:$B$6</c:f>
              <c:numCache>
                <c:formatCode>General</c:formatCode>
                <c:ptCount val="4"/>
                <c:pt idx="0">
                  <c:v>256</c:v>
                </c:pt>
                <c:pt idx="1">
                  <c:v>512</c:v>
                </c:pt>
                <c:pt idx="2">
                  <c:v>1024</c:v>
                </c:pt>
                <c:pt idx="3">
                  <c:v>2048</c:v>
                </c:pt>
              </c:numCache>
            </c:numRef>
          </c:cat>
          <c:val>
            <c:numRef>
              <c:f>'NTT Latency comparison'!$E$3:$E$6</c:f>
              <c:numCache>
                <c:formatCode>General</c:formatCode>
                <c:ptCount val="4"/>
                <c:pt idx="0">
                  <c:v>4806</c:v>
                </c:pt>
                <c:pt idx="1">
                  <c:v>10174</c:v>
                </c:pt>
                <c:pt idx="2">
                  <c:v>21405</c:v>
                </c:pt>
                <c:pt idx="3">
                  <c:v>45453</c:v>
                </c:pt>
              </c:numCache>
            </c:numRef>
          </c:val>
          <c:smooth val="0"/>
          <c:extLst>
            <c:ext xmlns:c16="http://schemas.microsoft.com/office/drawing/2014/chart" uri="{C3380CC4-5D6E-409C-BE32-E72D297353CC}">
              <c16:uniqueId val="{00000002-E020-4C78-B2D4-1958EF5F2F56}"/>
            </c:ext>
          </c:extLst>
        </c:ser>
        <c:dLbls>
          <c:showLegendKey val="0"/>
          <c:showVal val="0"/>
          <c:showCatName val="0"/>
          <c:showSerName val="0"/>
          <c:showPercent val="0"/>
          <c:showBubbleSize val="0"/>
        </c:dLbls>
        <c:marker val="1"/>
        <c:smooth val="0"/>
        <c:axId val="1036266559"/>
        <c:axId val="1036271135"/>
      </c:lineChart>
      <c:catAx>
        <c:axId val="10362665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0" i="0"/>
                  <a:t>Polynomial length (n)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36271135"/>
        <c:crosses val="autoZero"/>
        <c:auto val="1"/>
        <c:lblAlgn val="ctr"/>
        <c:lblOffset val="100"/>
        <c:noMultiLvlLbl val="0"/>
      </c:catAx>
      <c:valAx>
        <c:axId val="1036271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000"/>
                  <a:t>Latency (cycles)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362665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PKC</a:t>
            </a:r>
            <a:r>
              <a:rPr lang="en-US" baseline="0"/>
              <a:t> System Total </a:t>
            </a:r>
            <a:r>
              <a:rPr lang="en-US"/>
              <a:t>Latency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'PKC Latency'!$C$1</c:f>
              <c:strCache>
                <c:ptCount val="1"/>
                <c:pt idx="0">
                  <c:v>Total Latency</c:v>
                </c:pt>
              </c:strCache>
            </c:strRef>
          </c:tx>
          <c:spPr>
            <a:ln w="28575" cap="rnd">
              <a:solidFill>
                <a:schemeClr val="accent2"/>
              </a:solidFill>
              <a:round/>
            </a:ln>
            <a:effectLst/>
          </c:spPr>
          <c:marker>
            <c:symbol val="triangle"/>
            <c:size val="6"/>
            <c:spPr>
              <a:solidFill>
                <a:schemeClr val="accent2"/>
              </a:solidFill>
              <a:ln w="9525">
                <a:solidFill>
                  <a:schemeClr val="accent2"/>
                </a:solidFill>
              </a:ln>
              <a:effectLst/>
            </c:spPr>
          </c:marker>
          <c:cat>
            <c:numRef>
              <c:f>'PKC Latency'!$B$2:$B$9</c:f>
              <c:numCache>
                <c:formatCode>General</c:formatCode>
                <c:ptCount val="8"/>
                <c:pt idx="0">
                  <c:v>8</c:v>
                </c:pt>
                <c:pt idx="1">
                  <c:v>16</c:v>
                </c:pt>
                <c:pt idx="2">
                  <c:v>32</c:v>
                </c:pt>
                <c:pt idx="3">
                  <c:v>64</c:v>
                </c:pt>
                <c:pt idx="4">
                  <c:v>128</c:v>
                </c:pt>
                <c:pt idx="5">
                  <c:v>256</c:v>
                </c:pt>
                <c:pt idx="6">
                  <c:v>512</c:v>
                </c:pt>
                <c:pt idx="7">
                  <c:v>1024</c:v>
                </c:pt>
              </c:numCache>
            </c:numRef>
          </c:cat>
          <c:val>
            <c:numRef>
              <c:f>'PKC Latency'!$C$2:$C$9</c:f>
              <c:numCache>
                <c:formatCode>General</c:formatCode>
                <c:ptCount val="8"/>
                <c:pt idx="0">
                  <c:v>328</c:v>
                </c:pt>
                <c:pt idx="1">
                  <c:v>800</c:v>
                </c:pt>
                <c:pt idx="2">
                  <c:v>1888</c:v>
                </c:pt>
                <c:pt idx="3">
                  <c:v>4352</c:v>
                </c:pt>
                <c:pt idx="4">
                  <c:v>9856</c:v>
                </c:pt>
                <c:pt idx="5">
                  <c:v>22016</c:v>
                </c:pt>
                <c:pt idx="6">
                  <c:v>48640</c:v>
                </c:pt>
                <c:pt idx="7">
                  <c:v>106496</c:v>
                </c:pt>
              </c:numCache>
            </c:numRef>
          </c:val>
          <c:smooth val="0"/>
          <c:extLst>
            <c:ext xmlns:c16="http://schemas.microsoft.com/office/drawing/2014/chart" uri="{C3380CC4-5D6E-409C-BE32-E72D297353CC}">
              <c16:uniqueId val="{00000000-9625-4327-B86A-1F1BDEDDB61D}"/>
            </c:ext>
          </c:extLst>
        </c:ser>
        <c:dLbls>
          <c:showLegendKey val="0"/>
          <c:showVal val="0"/>
          <c:showCatName val="0"/>
          <c:showSerName val="0"/>
          <c:showPercent val="0"/>
          <c:showBubbleSize val="0"/>
        </c:dLbls>
        <c:marker val="1"/>
        <c:smooth val="0"/>
        <c:axId val="1328463391"/>
        <c:axId val="1328462975"/>
      </c:lineChart>
      <c:catAx>
        <c:axId val="1328463391"/>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200" b="0"/>
                  <a:t>Polynomial length (n)</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328462975"/>
        <c:crosses val="autoZero"/>
        <c:auto val="1"/>
        <c:lblAlgn val="ctr"/>
        <c:lblOffset val="100"/>
        <c:noMultiLvlLbl val="0"/>
      </c:catAx>
      <c:valAx>
        <c:axId val="13284629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200"/>
                  <a:t>Latency (cycles)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3284633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Hardware</a:t>
            </a:r>
            <a:r>
              <a:rPr lang="en-US" baseline="0"/>
              <a:t> Cost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v>n = 64</c:v>
          </c:tx>
          <c:spPr>
            <a:ln w="22225" cap="rnd">
              <a:solidFill>
                <a:schemeClr val="accent1"/>
              </a:solidFill>
              <a:round/>
            </a:ln>
            <a:effectLst/>
          </c:spPr>
          <c:marker>
            <c:symbol val="diamond"/>
            <c:size val="6"/>
            <c:spPr>
              <a:solidFill>
                <a:schemeClr val="accent1"/>
              </a:solidFill>
              <a:ln w="9525">
                <a:solidFill>
                  <a:schemeClr val="accent1"/>
                </a:solidFill>
              </a:ln>
              <a:effectLst/>
            </c:spPr>
          </c:marker>
          <c:cat>
            <c:numRef>
              <c:f>'Hardware Cost based on P &amp; N '!$C$62:$G$62</c:f>
              <c:numCache>
                <c:formatCode>General</c:formatCode>
                <c:ptCount val="5"/>
                <c:pt idx="0">
                  <c:v>12289</c:v>
                </c:pt>
                <c:pt idx="1">
                  <c:v>18433</c:v>
                </c:pt>
                <c:pt idx="2">
                  <c:v>40961</c:v>
                </c:pt>
                <c:pt idx="3">
                  <c:v>59393</c:v>
                </c:pt>
                <c:pt idx="4">
                  <c:v>65537</c:v>
                </c:pt>
              </c:numCache>
            </c:numRef>
          </c:cat>
          <c:val>
            <c:numRef>
              <c:f>'Hardware Cost based on P &amp; N '!$C$63:$G$63</c:f>
              <c:numCache>
                <c:formatCode>General</c:formatCode>
                <c:ptCount val="5"/>
                <c:pt idx="0">
                  <c:v>31510</c:v>
                </c:pt>
                <c:pt idx="1">
                  <c:v>33902</c:v>
                </c:pt>
                <c:pt idx="2">
                  <c:v>36610</c:v>
                </c:pt>
                <c:pt idx="3">
                  <c:v>35764</c:v>
                </c:pt>
                <c:pt idx="4">
                  <c:v>39526</c:v>
                </c:pt>
              </c:numCache>
            </c:numRef>
          </c:val>
          <c:smooth val="0"/>
          <c:extLst>
            <c:ext xmlns:c16="http://schemas.microsoft.com/office/drawing/2014/chart" uri="{C3380CC4-5D6E-409C-BE32-E72D297353CC}">
              <c16:uniqueId val="{00000000-3B60-4658-A26A-B2BD7FD707EE}"/>
            </c:ext>
          </c:extLst>
        </c:ser>
        <c:ser>
          <c:idx val="1"/>
          <c:order val="1"/>
          <c:tx>
            <c:v>n = 128</c:v>
          </c:tx>
          <c:spPr>
            <a:ln w="22225" cap="rnd">
              <a:solidFill>
                <a:schemeClr val="accent2"/>
              </a:solidFill>
              <a:round/>
            </a:ln>
            <a:effectLst/>
          </c:spPr>
          <c:marker>
            <c:symbol val="circle"/>
            <c:size val="6"/>
            <c:spPr>
              <a:solidFill>
                <a:schemeClr val="accent2"/>
              </a:solidFill>
              <a:ln w="9525">
                <a:solidFill>
                  <a:schemeClr val="accent2"/>
                </a:solidFill>
              </a:ln>
              <a:effectLst/>
            </c:spPr>
          </c:marker>
          <c:cat>
            <c:numRef>
              <c:f>'Hardware Cost based on P &amp; N '!$C$62:$G$62</c:f>
              <c:numCache>
                <c:formatCode>General</c:formatCode>
                <c:ptCount val="5"/>
                <c:pt idx="0">
                  <c:v>12289</c:v>
                </c:pt>
                <c:pt idx="1">
                  <c:v>18433</c:v>
                </c:pt>
                <c:pt idx="2">
                  <c:v>40961</c:v>
                </c:pt>
                <c:pt idx="3">
                  <c:v>59393</c:v>
                </c:pt>
                <c:pt idx="4">
                  <c:v>65537</c:v>
                </c:pt>
              </c:numCache>
            </c:numRef>
          </c:cat>
          <c:val>
            <c:numRef>
              <c:f>'Hardware Cost based on P &amp; N '!$C$64:$G$64</c:f>
              <c:numCache>
                <c:formatCode>General</c:formatCode>
                <c:ptCount val="5"/>
                <c:pt idx="0">
                  <c:v>66251</c:v>
                </c:pt>
                <c:pt idx="1">
                  <c:v>61710</c:v>
                </c:pt>
                <c:pt idx="2">
                  <c:v>65463</c:v>
                </c:pt>
                <c:pt idx="3">
                  <c:v>78238</c:v>
                </c:pt>
                <c:pt idx="4">
                  <c:v>70954</c:v>
                </c:pt>
              </c:numCache>
            </c:numRef>
          </c:val>
          <c:smooth val="0"/>
          <c:extLst>
            <c:ext xmlns:c16="http://schemas.microsoft.com/office/drawing/2014/chart" uri="{C3380CC4-5D6E-409C-BE32-E72D297353CC}">
              <c16:uniqueId val="{00000001-3B60-4658-A26A-B2BD7FD707EE}"/>
            </c:ext>
          </c:extLst>
        </c:ser>
        <c:ser>
          <c:idx val="2"/>
          <c:order val="2"/>
          <c:tx>
            <c:v>n = 256</c:v>
          </c:tx>
          <c:spPr>
            <a:ln w="22225" cap="rnd">
              <a:solidFill>
                <a:srgbClr val="00B050"/>
              </a:solidFill>
              <a:round/>
            </a:ln>
            <a:effectLst/>
          </c:spPr>
          <c:marker>
            <c:symbol val="square"/>
            <c:size val="6"/>
            <c:spPr>
              <a:solidFill>
                <a:srgbClr val="00B050"/>
              </a:solidFill>
              <a:ln w="9525">
                <a:solidFill>
                  <a:srgbClr val="92D050"/>
                </a:solidFill>
              </a:ln>
              <a:effectLst/>
            </c:spPr>
          </c:marker>
          <c:cat>
            <c:numRef>
              <c:f>'Hardware Cost based on P &amp; N '!$C$62:$G$62</c:f>
              <c:numCache>
                <c:formatCode>General</c:formatCode>
                <c:ptCount val="5"/>
                <c:pt idx="0">
                  <c:v>12289</c:v>
                </c:pt>
                <c:pt idx="1">
                  <c:v>18433</c:v>
                </c:pt>
                <c:pt idx="2">
                  <c:v>40961</c:v>
                </c:pt>
                <c:pt idx="3">
                  <c:v>59393</c:v>
                </c:pt>
                <c:pt idx="4">
                  <c:v>65537</c:v>
                </c:pt>
              </c:numCache>
            </c:numRef>
          </c:cat>
          <c:val>
            <c:numRef>
              <c:f>'Hardware Cost based on P &amp; N '!$C$65:$G$65</c:f>
              <c:numCache>
                <c:formatCode>General</c:formatCode>
                <c:ptCount val="5"/>
                <c:pt idx="0">
                  <c:v>114900</c:v>
                </c:pt>
                <c:pt idx="1">
                  <c:v>122047</c:v>
                </c:pt>
                <c:pt idx="2">
                  <c:v>140013</c:v>
                </c:pt>
                <c:pt idx="3">
                  <c:v>138567</c:v>
                </c:pt>
                <c:pt idx="4">
                  <c:v>149806</c:v>
                </c:pt>
              </c:numCache>
            </c:numRef>
          </c:val>
          <c:smooth val="0"/>
          <c:extLst>
            <c:ext xmlns:c16="http://schemas.microsoft.com/office/drawing/2014/chart" uri="{C3380CC4-5D6E-409C-BE32-E72D297353CC}">
              <c16:uniqueId val="{00000002-3B60-4658-A26A-B2BD7FD707EE}"/>
            </c:ext>
          </c:extLst>
        </c:ser>
        <c:ser>
          <c:idx val="3"/>
          <c:order val="3"/>
          <c:tx>
            <c:v>n = 512</c:v>
          </c:tx>
          <c:spPr>
            <a:ln w="22225" cap="rnd">
              <a:solidFill>
                <a:schemeClr val="accent4"/>
              </a:solidFill>
              <a:round/>
            </a:ln>
            <a:effectLst/>
          </c:spPr>
          <c:marker>
            <c:symbol val="triangle"/>
            <c:size val="6"/>
            <c:spPr>
              <a:solidFill>
                <a:schemeClr val="accent4"/>
              </a:solidFill>
              <a:ln w="9525">
                <a:solidFill>
                  <a:schemeClr val="accent4"/>
                </a:solidFill>
              </a:ln>
              <a:effectLst/>
            </c:spPr>
          </c:marker>
          <c:cat>
            <c:numRef>
              <c:f>'Hardware Cost based on P &amp; N '!$C$62:$G$62</c:f>
              <c:numCache>
                <c:formatCode>General</c:formatCode>
                <c:ptCount val="5"/>
                <c:pt idx="0">
                  <c:v>12289</c:v>
                </c:pt>
                <c:pt idx="1">
                  <c:v>18433</c:v>
                </c:pt>
                <c:pt idx="2">
                  <c:v>40961</c:v>
                </c:pt>
                <c:pt idx="3">
                  <c:v>59393</c:v>
                </c:pt>
                <c:pt idx="4">
                  <c:v>65537</c:v>
                </c:pt>
              </c:numCache>
            </c:numRef>
          </c:cat>
          <c:val>
            <c:numRef>
              <c:f>'Hardware Cost based on P &amp; N '!$C$66:$G$66</c:f>
              <c:numCache>
                <c:formatCode>General</c:formatCode>
                <c:ptCount val="5"/>
                <c:pt idx="0">
                  <c:v>227458</c:v>
                </c:pt>
                <c:pt idx="1">
                  <c:v>245449</c:v>
                </c:pt>
                <c:pt idx="2">
                  <c:v>246515</c:v>
                </c:pt>
                <c:pt idx="3">
                  <c:v>248329</c:v>
                </c:pt>
                <c:pt idx="4">
                  <c:v>262409</c:v>
                </c:pt>
              </c:numCache>
            </c:numRef>
          </c:val>
          <c:smooth val="0"/>
          <c:extLst>
            <c:ext xmlns:c16="http://schemas.microsoft.com/office/drawing/2014/chart" uri="{C3380CC4-5D6E-409C-BE32-E72D297353CC}">
              <c16:uniqueId val="{00000003-3B60-4658-A26A-B2BD7FD707EE}"/>
            </c:ext>
          </c:extLst>
        </c:ser>
        <c:ser>
          <c:idx val="4"/>
          <c:order val="4"/>
          <c:tx>
            <c:v>n = 1024</c:v>
          </c:tx>
          <c:spPr>
            <a:ln w="22225" cap="rnd">
              <a:solidFill>
                <a:schemeClr val="accent5"/>
              </a:solidFill>
              <a:round/>
            </a:ln>
            <a:effectLst/>
          </c:spPr>
          <c:marker>
            <c:symbol val="circle"/>
            <c:size val="6"/>
            <c:spPr>
              <a:noFill/>
              <a:ln w="9525">
                <a:solidFill>
                  <a:schemeClr val="accent5"/>
                </a:solidFill>
              </a:ln>
              <a:effectLst/>
            </c:spPr>
          </c:marker>
          <c:cat>
            <c:numRef>
              <c:f>'Hardware Cost based on P &amp; N '!$C$62:$G$62</c:f>
              <c:numCache>
                <c:formatCode>General</c:formatCode>
                <c:ptCount val="5"/>
                <c:pt idx="0">
                  <c:v>12289</c:v>
                </c:pt>
                <c:pt idx="1">
                  <c:v>18433</c:v>
                </c:pt>
                <c:pt idx="2">
                  <c:v>40961</c:v>
                </c:pt>
                <c:pt idx="3">
                  <c:v>59393</c:v>
                </c:pt>
                <c:pt idx="4">
                  <c:v>65537</c:v>
                </c:pt>
              </c:numCache>
            </c:numRef>
          </c:cat>
          <c:val>
            <c:numRef>
              <c:f>'Hardware Cost based on P &amp; N '!$C$67:$G$67</c:f>
              <c:numCache>
                <c:formatCode>General</c:formatCode>
                <c:ptCount val="5"/>
                <c:pt idx="0">
                  <c:v>426402</c:v>
                </c:pt>
                <c:pt idx="1">
                  <c:v>454848</c:v>
                </c:pt>
                <c:pt idx="2">
                  <c:v>477076</c:v>
                </c:pt>
                <c:pt idx="3">
                  <c:v>476932</c:v>
                </c:pt>
                <c:pt idx="4">
                  <c:v>501622</c:v>
                </c:pt>
              </c:numCache>
            </c:numRef>
          </c:val>
          <c:smooth val="0"/>
          <c:extLst>
            <c:ext xmlns:c16="http://schemas.microsoft.com/office/drawing/2014/chart" uri="{C3380CC4-5D6E-409C-BE32-E72D297353CC}">
              <c16:uniqueId val="{00000004-3B60-4658-A26A-B2BD7FD707EE}"/>
            </c:ext>
          </c:extLst>
        </c:ser>
        <c:dLbls>
          <c:showLegendKey val="0"/>
          <c:showVal val="0"/>
          <c:showCatName val="0"/>
          <c:showSerName val="0"/>
          <c:showPercent val="0"/>
          <c:showBubbleSize val="0"/>
        </c:dLbls>
        <c:marker val="1"/>
        <c:smooth val="0"/>
        <c:axId val="899918591"/>
        <c:axId val="899911935"/>
      </c:lineChart>
      <c:catAx>
        <c:axId val="8999185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Different</a:t>
                </a:r>
                <a:r>
                  <a:rPr lang="en-US" baseline="0"/>
                  <a:t> q values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99911935"/>
        <c:crosses val="autoZero"/>
        <c:auto val="1"/>
        <c:lblAlgn val="ctr"/>
        <c:lblOffset val="100"/>
        <c:noMultiLvlLbl val="0"/>
      </c:catAx>
      <c:valAx>
        <c:axId val="8999119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LUT</a:t>
                </a:r>
                <a:r>
                  <a:rPr lang="en-US" baseline="0"/>
                  <a:t> Utilization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99918591"/>
        <c:crosses val="autoZero"/>
        <c:crossBetween val="between"/>
      </c:valAx>
      <c:spPr>
        <a:noFill/>
        <a:ln>
          <a:noFill/>
        </a:ln>
        <a:effectLst/>
      </c:spPr>
    </c:plotArea>
    <c:legend>
      <c:legendPos val="b"/>
      <c:layout>
        <c:manualLayout>
          <c:xMode val="edge"/>
          <c:yMode val="edge"/>
          <c:x val="9.583333333333334E-2"/>
          <c:y val="0.88951224846894117"/>
          <c:w val="0.85958398950131232"/>
          <c:h val="7.34507144940215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5138"/>
          </a:xfrm>
          <a:prstGeom prst="rect">
            <a:avLst/>
          </a:prstGeom>
        </p:spPr>
        <p:txBody>
          <a:bodyPr vert="horz" lIns="91440" tIns="45720" rIns="91440" bIns="45720" rtlCol="0"/>
          <a:lstStyle>
            <a:lvl1pPr algn="r">
              <a:defRPr sz="1200"/>
            </a:lvl1pPr>
          </a:lstStyle>
          <a:p>
            <a:fld id="{AF3C1A5D-626C-4F9A-BBCB-7ACFD9E4F6F3}" type="datetimeFigureOut">
              <a:rPr lang="en-US" smtClean="0"/>
              <a:t>6/10/2019</a:t>
            </a:fld>
            <a:endParaRPr lang="en-US"/>
          </a:p>
        </p:txBody>
      </p:sp>
      <p:sp>
        <p:nvSpPr>
          <p:cNvPr id="4" name="Footer Placeholder 3"/>
          <p:cNvSpPr>
            <a:spLocks noGrp="1"/>
          </p:cNvSpPr>
          <p:nvPr>
            <p:ph type="ftr" sz="quarter" idx="2"/>
          </p:nvPr>
        </p:nvSpPr>
        <p:spPr>
          <a:xfrm>
            <a:off x="0" y="8818563"/>
            <a:ext cx="3027363"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5137"/>
          </a:xfrm>
          <a:prstGeom prst="rect">
            <a:avLst/>
          </a:prstGeom>
        </p:spPr>
        <p:txBody>
          <a:bodyPr vert="horz" lIns="91440" tIns="45720" rIns="91440" bIns="45720" rtlCol="0" anchor="b"/>
          <a:lstStyle>
            <a:lvl1pPr algn="r">
              <a:defRPr sz="1200"/>
            </a:lvl1pPr>
          </a:lstStyle>
          <a:p>
            <a:fld id="{C3082F49-741A-42DB-BD27-1E7CBD794D13}" type="slidenum">
              <a:rPr lang="en-US" smtClean="0"/>
              <a:t>‹#›</a:t>
            </a:fld>
            <a:endParaRPr lang="en-US"/>
          </a:p>
        </p:txBody>
      </p:sp>
    </p:spTree>
    <p:extLst>
      <p:ext uri="{BB962C8B-B14F-4D97-AF65-F5344CB8AC3E}">
        <p14:creationId xmlns:p14="http://schemas.microsoft.com/office/powerpoint/2010/main" val="138335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D4AE6F04-6757-4DF8-9A20-0DB0A6140EA5}" type="datetimeFigureOut">
              <a:rPr lang="en-US" smtClean="0"/>
              <a:t>6/10/2019</a:t>
            </a:fld>
            <a:endParaRPr lang="en-US"/>
          </a:p>
        </p:txBody>
      </p:sp>
      <p:sp>
        <p:nvSpPr>
          <p:cNvPr id="4" name="Slide Image Placeholder 3"/>
          <p:cNvSpPr>
            <a:spLocks noGrp="1" noRot="1" noChangeAspect="1"/>
          </p:cNvSpPr>
          <p:nvPr>
            <p:ph type="sldImg" idx="2"/>
          </p:nvPr>
        </p:nvSpPr>
        <p:spPr>
          <a:xfrm>
            <a:off x="1403350" y="1160463"/>
            <a:ext cx="4178300"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595BB2B3-2F20-4498-9010-0FD8EDB615D3}" type="slidenum">
              <a:rPr lang="en-US" smtClean="0"/>
              <a:t>‹#›</a:t>
            </a:fld>
            <a:endParaRPr lang="en-US"/>
          </a:p>
        </p:txBody>
      </p:sp>
    </p:spTree>
    <p:extLst>
      <p:ext uri="{BB962C8B-B14F-4D97-AF65-F5344CB8AC3E}">
        <p14:creationId xmlns:p14="http://schemas.microsoft.com/office/powerpoint/2010/main" val="416812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walk you through the needs of having quantum-proof, updates on the standardization process, our design workflow, then we will dive into the details of Ring-LWE algorithm and its implementation. Lake will cover Code-based cryptosystem after that.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a:t>
            </a:fld>
            <a:endParaRPr lang="en-US"/>
          </a:p>
        </p:txBody>
      </p:sp>
    </p:spTree>
    <p:extLst>
      <p:ext uri="{BB962C8B-B14F-4D97-AF65-F5344CB8AC3E}">
        <p14:creationId xmlns:p14="http://schemas.microsoft.com/office/powerpoint/2010/main" val="409442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soon as one powerful QC</a:t>
            </a:r>
            <a:r>
              <a:rPr lang="en-US" baseline="0" dirty="0" smtClean="0"/>
              <a:t> can be built by IBM or Google or Intel, conventional cryptosystems will not be secure. But still it will take at least a decade for everyone to move to quantum computer-based defenses. So, we would envision that, for 5-10 years, silicon based Quantum-Proof solutions such as FPGA will still be mainstream for researchers, banks and various govt. agencies. Another advantage is that what ever Quantum-proof solutions are getting implemented now on FPGA, can still be implemented on Quantum Computers. So, we are building a solution for now and for tomorrow.</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11</a:t>
            </a:fld>
            <a:endParaRPr lang="en-US"/>
          </a:p>
        </p:txBody>
      </p:sp>
    </p:spTree>
    <p:extLst>
      <p:ext uri="{BB962C8B-B14F-4D97-AF65-F5344CB8AC3E}">
        <p14:creationId xmlns:p14="http://schemas.microsoft.com/office/powerpoint/2010/main" val="260006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now see how is NIST doing in</a:t>
            </a:r>
            <a:r>
              <a:rPr lang="en-US" baseline="0" dirty="0" smtClean="0"/>
              <a:t> standardizing Post-Quantum Crypto</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12</a:t>
            </a:fld>
            <a:endParaRPr lang="en-US"/>
          </a:p>
        </p:txBody>
      </p:sp>
    </p:spTree>
    <p:extLst>
      <p:ext uri="{BB962C8B-B14F-4D97-AF65-F5344CB8AC3E}">
        <p14:creationId xmlns:p14="http://schemas.microsoft.com/office/powerpoint/2010/main" val="1258811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round of submissions ran from Jan 2017 to Dec 2018 and some</a:t>
            </a:r>
            <a:r>
              <a:rPr lang="en-US" baseline="0" dirty="0" smtClean="0"/>
              <a:t> 69 submissions were done. Out of these submissions, 21 were lattice-based, 18 were code-based, some hash-based for digital signatures and few others.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13</a:t>
            </a:fld>
            <a:endParaRPr lang="en-US"/>
          </a:p>
        </p:txBody>
      </p:sp>
    </p:spTree>
    <p:extLst>
      <p:ext uri="{BB962C8B-B14F-4D97-AF65-F5344CB8AC3E}">
        <p14:creationId xmlns:p14="http://schemas.microsoft.com/office/powerpoint/2010/main" val="137859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Jan 2019 NIST published first round results. Out of some 69 submissions only 27 submissions were declared as the second round candidates. Who survived the battle? Lattice based, code based and few other multivariate based and some hash-based for digital signatures.</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14</a:t>
            </a:fld>
            <a:endParaRPr lang="en-US"/>
          </a:p>
        </p:txBody>
      </p:sp>
    </p:spTree>
    <p:extLst>
      <p:ext uri="{BB962C8B-B14F-4D97-AF65-F5344CB8AC3E}">
        <p14:creationId xmlns:p14="http://schemas.microsoft.com/office/powerpoint/2010/main" val="3340253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a:t>
            </a:r>
            <a:r>
              <a:rPr lang="en-US" baseline="0" dirty="0" smtClean="0"/>
              <a:t> look at the 2</a:t>
            </a:r>
            <a:r>
              <a:rPr lang="en-US" baseline="30000" dirty="0" smtClean="0"/>
              <a:t>nd</a:t>
            </a:r>
            <a:r>
              <a:rPr lang="en-US" baseline="0" dirty="0" smtClean="0"/>
              <a:t> round. We have 5 candidates in Lattice-based and 5 candidates in code-based. So the competition is actually close here. But one important note here is w</a:t>
            </a:r>
            <a:r>
              <a:rPr lang="en-US" dirty="0" smtClean="0"/>
              <a:t>hile the RLWE algorithms or even for code-based algorithms may have different name, they</a:t>
            </a:r>
            <a:r>
              <a:rPr lang="en-US" baseline="0" dirty="0" smtClean="0"/>
              <a:t> still follow a similar scheme for encryption and decryption. We are working on designing standard algorithms for both. So whoever wins, we can tweak the design accordingly and switch to new algorithm easily.</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15</a:t>
            </a:fld>
            <a:endParaRPr lang="en-US"/>
          </a:p>
        </p:txBody>
      </p:sp>
    </p:spTree>
    <p:extLst>
      <p:ext uri="{BB962C8B-B14F-4D97-AF65-F5344CB8AC3E}">
        <p14:creationId xmlns:p14="http://schemas.microsoft.com/office/powerpoint/2010/main" val="716926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symmetric</a:t>
            </a:r>
            <a:r>
              <a:rPr lang="en-US" baseline="0" dirty="0" smtClean="0"/>
              <a:t> key exchange, we have 6 candidates which are lattice-based, only 4 as code-based and one other candidate.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16</a:t>
            </a:fld>
            <a:endParaRPr lang="en-US"/>
          </a:p>
        </p:txBody>
      </p:sp>
    </p:spTree>
    <p:extLst>
      <p:ext uri="{BB962C8B-B14F-4D97-AF65-F5344CB8AC3E}">
        <p14:creationId xmlns:p14="http://schemas.microsoft.com/office/powerpoint/2010/main" val="2283128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digital signatures, we have 3 lattice-based candidates. Code-based cannot</a:t>
            </a:r>
            <a:r>
              <a:rPr lang="en-US" baseline="0" dirty="0" smtClean="0"/>
              <a:t> be used for digital signatures. 4 candidates that are multivariate-based. And 2 are hash-based. Another</a:t>
            </a:r>
            <a:r>
              <a:rPr lang="en-US" dirty="0" smtClean="0"/>
              <a:t> thing to note here</a:t>
            </a:r>
            <a:r>
              <a:rPr lang="en-US" baseline="0" dirty="0" smtClean="0"/>
              <a:t> is that Multivariate-based scheme may look different but same submodules can be reused as it also involves performing polynomial operations.</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17</a:t>
            </a:fld>
            <a:endParaRPr lang="en-US"/>
          </a:p>
        </p:txBody>
      </p:sp>
    </p:spTree>
    <p:extLst>
      <p:ext uri="{BB962C8B-B14F-4D97-AF65-F5344CB8AC3E}">
        <p14:creationId xmlns:p14="http://schemas.microsoft.com/office/powerpoint/2010/main" val="11702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a:t>
            </a:r>
            <a:r>
              <a:rPr lang="en-US" baseline="0" dirty="0" smtClean="0"/>
              <a:t> the design workflow</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18</a:t>
            </a:fld>
            <a:endParaRPr lang="en-US"/>
          </a:p>
        </p:txBody>
      </p:sp>
    </p:spTree>
    <p:extLst>
      <p:ext uri="{BB962C8B-B14F-4D97-AF65-F5344CB8AC3E}">
        <p14:creationId xmlns:p14="http://schemas.microsoft.com/office/powerpoint/2010/main" val="1737113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Step-1</a:t>
            </a:r>
            <a:r>
              <a:rPr lang="en-US" baseline="0" dirty="0" smtClean="0"/>
              <a:t> is to understand the underlying algorithm and </a:t>
            </a:r>
            <a:r>
              <a:rPr lang="en-US" baseline="0" dirty="0" err="1" smtClean="0"/>
              <a:t>maths</a:t>
            </a:r>
            <a:r>
              <a:rPr lang="en-US" baseline="0" dirty="0" smtClean="0"/>
              <a:t>. Once we got familiar with the algorithm and the </a:t>
            </a:r>
            <a:r>
              <a:rPr lang="en-US" baseline="0" dirty="0" err="1" smtClean="0"/>
              <a:t>maths</a:t>
            </a:r>
            <a:r>
              <a:rPr lang="en-US" baseline="0" dirty="0" smtClean="0"/>
              <a:t>, we tried looking for ways to optimize the algorithm for efficient hardware implementation. After that we went on to implement a small-size example in software to get intuitive knowledge on how the algorithm will work and also to check if our understanding of the algorithm was correct. After that we designed the top-level architecture of our scheme and then we went on designing the flow diagram and FSM of three sub-modules i.e. </a:t>
            </a:r>
            <a:r>
              <a:rPr lang="en-US" baseline="0" dirty="0" err="1" smtClean="0"/>
              <a:t>KeyGen</a:t>
            </a:r>
            <a:r>
              <a:rPr lang="en-US" baseline="0" dirty="0" smtClean="0"/>
              <a:t>, </a:t>
            </a:r>
            <a:r>
              <a:rPr lang="en-US" baseline="0" dirty="0" err="1" smtClean="0"/>
              <a:t>Enc</a:t>
            </a:r>
            <a:r>
              <a:rPr lang="en-US" baseline="0" dirty="0" smtClean="0"/>
              <a:t> and Dec. Then we implemented basic operators like add, sub, </a:t>
            </a:r>
            <a:r>
              <a:rPr lang="en-US" baseline="0" dirty="0" err="1" smtClean="0"/>
              <a:t>mul</a:t>
            </a:r>
            <a:r>
              <a:rPr lang="en-US" baseline="0" dirty="0" smtClean="0"/>
              <a:t> and division. Last step was to integrate the modules and test the functionality of the entire system. Few iterations gave us the final PKC.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19</a:t>
            </a:fld>
            <a:endParaRPr lang="en-US"/>
          </a:p>
        </p:txBody>
      </p:sp>
    </p:spTree>
    <p:extLst>
      <p:ext uri="{BB962C8B-B14F-4D97-AF65-F5344CB8AC3E}">
        <p14:creationId xmlns:p14="http://schemas.microsoft.com/office/powerpoint/2010/main" val="393372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take a closer look at Ring-Learning with Error</a:t>
            </a:r>
            <a:r>
              <a:rPr lang="en-US" baseline="0" dirty="0" smtClean="0"/>
              <a:t> algorithm and its implementation</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20</a:t>
            </a:fld>
            <a:endParaRPr lang="en-US"/>
          </a:p>
        </p:txBody>
      </p:sp>
    </p:spTree>
    <p:extLst>
      <p:ext uri="{BB962C8B-B14F-4D97-AF65-F5344CB8AC3E}">
        <p14:creationId xmlns:p14="http://schemas.microsoft.com/office/powerpoint/2010/main" val="332997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answering</a:t>
            </a:r>
            <a:r>
              <a:rPr lang="en-US" baseline="0" dirty="0" smtClean="0"/>
              <a:t> the question i.e. why do we need quantum proof cryptosystems</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a:t>
            </a:fld>
            <a:endParaRPr lang="en-US"/>
          </a:p>
        </p:txBody>
      </p:sp>
    </p:spTree>
    <p:extLst>
      <p:ext uri="{BB962C8B-B14F-4D97-AF65-F5344CB8AC3E}">
        <p14:creationId xmlns:p14="http://schemas.microsoft.com/office/powerpoint/2010/main" val="427175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Lattice-based</a:t>
            </a:r>
            <a:r>
              <a:rPr lang="en-US" baseline="0" dirty="0" smtClean="0"/>
              <a:t> cryptosystem is based on both Shortest vector problem and the closest vector problem that are known to be NP-hard and so far there are no efficient classical or quantum algorithms to break them. Perform PKC, KEX and DS. With some additional efforts, we can also extend it to implement SHE i.e. to support homomorphic addition and multiplication. Much smaller key size in comparison to other post-quantum cryptosystems. Once implemented its hardware cost can be even less than the conventional RSA and ECC.</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21</a:t>
            </a:fld>
            <a:endParaRPr lang="en-US"/>
          </a:p>
        </p:txBody>
      </p:sp>
    </p:spTree>
    <p:extLst>
      <p:ext uri="{BB962C8B-B14F-4D97-AF65-F5344CB8AC3E}">
        <p14:creationId xmlns:p14="http://schemas.microsoft.com/office/powerpoint/2010/main" val="1945196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RLWE based</a:t>
            </a:r>
            <a:r>
              <a:rPr lang="en-US" baseline="0" dirty="0" smtClean="0"/>
              <a:t> public-key cryptosystem has 3 major modules. First is the key generator module. TRNG generates a random stream of vector which is used as one of the public key. GNS generates an error vector with small noise samples. It also generates another vector which will be used by Alice as her secret key. So the key generator module takes care of generating the secret key or private key for Alice and also generating a pair of public key. Second module the encryption module wherein Bob will use the public key pair, and random vectors r0, r1 and r2 for further obfuscation and encrypt the plaintext message to generate cipher text. Bod sends the generated </a:t>
            </a:r>
            <a:r>
              <a:rPr lang="en-US" baseline="0" dirty="0" err="1" smtClean="0"/>
              <a:t>ciphertext</a:t>
            </a:r>
            <a:r>
              <a:rPr lang="en-US" baseline="0" dirty="0" smtClean="0"/>
              <a:t> to Alice. Alice will now use the decryption module to recover the plaintext message by using her secret key.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22</a:t>
            </a:fld>
            <a:endParaRPr lang="en-US"/>
          </a:p>
        </p:txBody>
      </p:sp>
    </p:spTree>
    <p:extLst>
      <p:ext uri="{BB962C8B-B14F-4D97-AF65-F5344CB8AC3E}">
        <p14:creationId xmlns:p14="http://schemas.microsoft.com/office/powerpoint/2010/main" val="192104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Alice picks a large prime number,</a:t>
            </a:r>
            <a:r>
              <a:rPr lang="en-US" baseline="0" dirty="0" smtClean="0"/>
              <a:t> q and within the ring field she picks her secret key, s and also error vector, e. She also picks the first public key within the ring field. After having those values, she computes b which is the second public key using equation 1. She publishes the pair of public key i.e. a and b and also publishes the value of t which is q/2. And she keeps s as her private key.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23</a:t>
            </a:fld>
            <a:endParaRPr lang="en-US"/>
          </a:p>
        </p:txBody>
      </p:sp>
    </p:spTree>
    <p:extLst>
      <p:ext uri="{BB962C8B-B14F-4D97-AF65-F5344CB8AC3E}">
        <p14:creationId xmlns:p14="http://schemas.microsoft.com/office/powerpoint/2010/main" val="2176874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asymmetric cryptosystem</a:t>
            </a:r>
            <a:r>
              <a:rPr lang="en-US" baseline="0" dirty="0" smtClean="0"/>
              <a:t> requires a good trapdoor, which means it is easy for legitimate users to verify but hard for adversaries to extract the secret. It is difficult for adversaries to see the existence of s with addition of small e.</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24</a:t>
            </a:fld>
            <a:endParaRPr lang="en-US"/>
          </a:p>
        </p:txBody>
      </p:sp>
    </p:spTree>
    <p:extLst>
      <p:ext uri="{BB962C8B-B14F-4D97-AF65-F5344CB8AC3E}">
        <p14:creationId xmlns:p14="http://schemas.microsoft.com/office/powerpoint/2010/main" val="2022133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 has a plaintext m which is a binary string in ring field. He picks three random numbers r0, r1 and r2 from his noise sampler.</a:t>
            </a:r>
            <a:r>
              <a:rPr lang="en-US" baseline="0" dirty="0" smtClean="0"/>
              <a:t> And then he performs encryption using the public key pair. He computes two ciphers, c0 and c1 using the equations shown here.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25</a:t>
            </a:fld>
            <a:endParaRPr lang="en-US"/>
          </a:p>
        </p:txBody>
      </p:sp>
    </p:spTree>
    <p:extLst>
      <p:ext uri="{BB962C8B-B14F-4D97-AF65-F5344CB8AC3E}">
        <p14:creationId xmlns:p14="http://schemas.microsoft.com/office/powerpoint/2010/main" val="812909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Alice just needs to compute c0 – s.c1 and divide it by t to get the nearest</a:t>
            </a:r>
            <a:r>
              <a:rPr lang="en-US" baseline="0" dirty="0" smtClean="0"/>
              <a:t> binary integer. Alice knows s and she is capable of eliminating e, r0, r1. r2 easily but its not easy for an attacker to extract the message because of the trapdoor.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26</a:t>
            </a:fld>
            <a:endParaRPr lang="en-US"/>
          </a:p>
        </p:txBody>
      </p:sp>
    </p:spTree>
    <p:extLst>
      <p:ext uri="{BB962C8B-B14F-4D97-AF65-F5344CB8AC3E}">
        <p14:creationId xmlns:p14="http://schemas.microsoft.com/office/powerpoint/2010/main" val="2496975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entire Public key Encryption</a:t>
            </a:r>
            <a:r>
              <a:rPr lang="en-US" baseline="0" dirty="0" smtClean="0"/>
              <a:t> system will look like this. And can be basically broken down into few modules.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27</a:t>
            </a:fld>
            <a:endParaRPr lang="en-US"/>
          </a:p>
        </p:txBody>
      </p:sp>
    </p:spTree>
    <p:extLst>
      <p:ext uri="{BB962C8B-B14F-4D97-AF65-F5344CB8AC3E}">
        <p14:creationId xmlns:p14="http://schemas.microsoft.com/office/powerpoint/2010/main" val="4191973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t>
            </a:r>
            <a:r>
              <a:rPr lang="en-US" baseline="0" dirty="0" smtClean="0"/>
              <a:t> operations within each of the main module end up being random number generation, noise sampling, polynomial addition and subtraction, scalar multiplication, scalar division to the nearest binary integer and polynomial multiplication. The looks can be deceiving here, the operations appear very simple. But it is actually not. Because we have to deal with large polynomial length i.e. 256, 512 or 1024 and prime number is in the range of a million number.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28</a:t>
            </a:fld>
            <a:endParaRPr lang="en-US"/>
          </a:p>
        </p:txBody>
      </p:sp>
    </p:spTree>
    <p:extLst>
      <p:ext uri="{BB962C8B-B14F-4D97-AF65-F5344CB8AC3E}">
        <p14:creationId xmlns:p14="http://schemas.microsoft.com/office/powerpoint/2010/main" val="753636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observation was </a:t>
            </a:r>
            <a:r>
              <a:rPr lang="en-US" baseline="0" dirty="0" smtClean="0"/>
              <a:t>that few of the operations are still easy but polynomial multiplication, involved in each of the key modules, is the hardest part to deal with. As it will govern the design decisions for the entire system. And as w</a:t>
            </a:r>
            <a:r>
              <a:rPr lang="en-US" dirty="0" smtClean="0"/>
              <a:t>e are dealing with large n and</a:t>
            </a:r>
            <a:r>
              <a:rPr lang="en-US" baseline="0" dirty="0" smtClean="0"/>
              <a:t> large prime numbers, so we have to be considerate about the hardware design.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29</a:t>
            </a:fld>
            <a:endParaRPr lang="en-US"/>
          </a:p>
        </p:txBody>
      </p:sp>
    </p:spTree>
    <p:extLst>
      <p:ext uri="{BB962C8B-B14F-4D97-AF65-F5344CB8AC3E}">
        <p14:creationId xmlns:p14="http://schemas.microsoft.com/office/powerpoint/2010/main" val="1864836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implementation</a:t>
            </a:r>
            <a:r>
              <a:rPr lang="en-US" baseline="0" dirty="0" smtClean="0"/>
              <a:t> is a fully optimized and parameterized. To the best of our knowledge this is first such implementation. </a:t>
            </a:r>
          </a:p>
          <a:p>
            <a:r>
              <a:rPr lang="en-US" dirty="0" smtClean="0"/>
              <a:t>This is r</a:t>
            </a:r>
            <a:r>
              <a:rPr lang="en-US" baseline="0" dirty="0" smtClean="0"/>
              <a:t>egister based approach which is shown here. One important thing to note is that, even addition and mod can be expensive when the operands are over 20 bits. For example, the mod itself takes up 500 LUTs.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30</a:t>
            </a:fld>
            <a:endParaRPr lang="en-US"/>
          </a:p>
        </p:txBody>
      </p:sp>
    </p:spTree>
    <p:extLst>
      <p:ext uri="{BB962C8B-B14F-4D97-AF65-F5344CB8AC3E}">
        <p14:creationId xmlns:p14="http://schemas.microsoft.com/office/powerpoint/2010/main" val="21706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shows the ongoing development in the field of Quantum Computers. </a:t>
            </a:r>
          </a:p>
          <a:p>
            <a:r>
              <a:rPr lang="en-US" baseline="0" dirty="0" smtClean="0"/>
              <a:t>Qubits mentioned here are </a:t>
            </a:r>
            <a:r>
              <a:rPr lang="en-US" dirty="0" smtClean="0"/>
              <a:t>Physical qubits &amp; actual</a:t>
            </a:r>
            <a:r>
              <a:rPr lang="en-US" baseline="0" dirty="0" smtClean="0"/>
              <a:t> useful qubits or the </a:t>
            </a:r>
            <a:r>
              <a:rPr lang="en-US" dirty="0" smtClean="0"/>
              <a:t>logical qubits may</a:t>
            </a:r>
            <a:r>
              <a:rPr lang="en-US" baseline="0" dirty="0" smtClean="0"/>
              <a:t> be just ½ or 2/3 of the physical qubits. </a:t>
            </a:r>
            <a:r>
              <a:rPr lang="en-US" dirty="0"/>
              <a:t>Typically many physical qubits get used up to provide stability, error-correction and fault tolerance needed to perform useful computations</a:t>
            </a:r>
          </a:p>
        </p:txBody>
      </p:sp>
      <p:sp>
        <p:nvSpPr>
          <p:cNvPr id="4" name="Slide Number Placeholder 3"/>
          <p:cNvSpPr>
            <a:spLocks noGrp="1"/>
          </p:cNvSpPr>
          <p:nvPr>
            <p:ph type="sldNum" sz="quarter" idx="10"/>
          </p:nvPr>
        </p:nvSpPr>
        <p:spPr/>
        <p:txBody>
          <a:bodyPr/>
          <a:lstStyle/>
          <a:p>
            <a:fld id="{595BB2B3-2F20-4498-9010-0FD8EDB615D3}" type="slidenum">
              <a:rPr lang="en-US" smtClean="0"/>
              <a:t>4</a:t>
            </a:fld>
            <a:endParaRPr lang="en-US"/>
          </a:p>
        </p:txBody>
      </p:sp>
    </p:spTree>
    <p:extLst>
      <p:ext uri="{BB962C8B-B14F-4D97-AF65-F5344CB8AC3E}">
        <p14:creationId xmlns:p14="http://schemas.microsoft.com/office/powerpoint/2010/main" val="402487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subtraction is still a component-wise operation. </a:t>
            </a:r>
            <a:r>
              <a:rPr lang="en-US" dirty="0" smtClean="0"/>
              <a:t>###However</a:t>
            </a:r>
            <a:r>
              <a:rPr lang="en-US" dirty="0"/>
              <a:t>, due to the mod nature, there is no negative result</a:t>
            </a:r>
          </a:p>
        </p:txBody>
      </p:sp>
      <p:sp>
        <p:nvSpPr>
          <p:cNvPr id="4" name="Slide Number Placeholder 3"/>
          <p:cNvSpPr>
            <a:spLocks noGrp="1"/>
          </p:cNvSpPr>
          <p:nvPr>
            <p:ph type="sldNum" sz="quarter" idx="10"/>
          </p:nvPr>
        </p:nvSpPr>
        <p:spPr/>
        <p:txBody>
          <a:bodyPr/>
          <a:lstStyle/>
          <a:p>
            <a:fld id="{595BB2B3-2F20-4498-9010-0FD8EDB615D3}" type="slidenum">
              <a:rPr lang="en-US" smtClean="0"/>
              <a:t>31</a:t>
            </a:fld>
            <a:endParaRPr lang="en-US"/>
          </a:p>
        </p:txBody>
      </p:sp>
    </p:spTree>
    <p:extLst>
      <p:ext uri="{BB962C8B-B14F-4D97-AF65-F5344CB8AC3E}">
        <p14:creationId xmlns:p14="http://schemas.microsoft.com/office/powerpoint/2010/main" val="1972374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r>
              <a:rPr lang="en-US" dirty="0"/>
              <a:t>The scalar </a:t>
            </a:r>
            <a:r>
              <a:rPr lang="en-US" dirty="0" err="1"/>
              <a:t>mul</a:t>
            </a:r>
            <a:r>
              <a:rPr lang="en-US" dirty="0"/>
              <a:t> is with a constant and a binary vector, so it can be done with just conditional assignments, without using </a:t>
            </a:r>
            <a:r>
              <a:rPr lang="en-US" dirty="0" err="1"/>
              <a:t>mul</a:t>
            </a:r>
            <a:r>
              <a:rPr lang="en-US" dirty="0"/>
              <a:t>. </a:t>
            </a:r>
          </a:p>
          <a:p>
            <a:pPr defTabSz="929579"/>
            <a:r>
              <a:rPr lang="en-US" dirty="0"/>
              <a:t> </a:t>
            </a:r>
          </a:p>
        </p:txBody>
      </p:sp>
      <p:sp>
        <p:nvSpPr>
          <p:cNvPr id="4" name="Slide Number Placeholder 3"/>
          <p:cNvSpPr>
            <a:spLocks noGrp="1"/>
          </p:cNvSpPr>
          <p:nvPr>
            <p:ph type="sldNum" sz="quarter" idx="10"/>
          </p:nvPr>
        </p:nvSpPr>
        <p:spPr/>
        <p:txBody>
          <a:bodyPr/>
          <a:lstStyle/>
          <a:p>
            <a:fld id="{595BB2B3-2F20-4498-9010-0FD8EDB615D3}" type="slidenum">
              <a:rPr lang="en-US" smtClean="0"/>
              <a:t>32</a:t>
            </a:fld>
            <a:endParaRPr lang="en-US"/>
          </a:p>
        </p:txBody>
      </p:sp>
    </p:spTree>
    <p:extLst>
      <p:ext uri="{BB962C8B-B14F-4D97-AF65-F5344CB8AC3E}">
        <p14:creationId xmlns:p14="http://schemas.microsoft.com/office/powerpoint/2010/main" val="3770741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929579"/>
                <a:r>
                  <a:rPr lang="en-US" dirty="0"/>
                  <a:t>We need this operation during decryption. u can be computed by the vector multiplication and subtraction modules. </a:t>
                </a:r>
              </a:p>
              <a:p>
                <a:pPr defTabSz="929579"/>
                <a:r>
                  <a:rPr lang="en-US" dirty="0"/>
                  <a:t>Actually, we can use a trick to compute this equation without involving any division. Absolute (u – t) measures the distance between u and t. If this distance is larger than half of t, meaning it is too far, then the nearest integer of the quotient (u/t) should be 0. If the distance is within half of t, then the nearest integer of the quotient (u/t) should be 1.</a:t>
                </a:r>
              </a:p>
              <a:p>
                <a:pPr defTabSz="929579"/>
                <a:endParaRPr lang="en-US" dirty="0"/>
              </a:p>
              <a:p>
                <a:r>
                  <a:rPr lang="en-US" dirty="0" smtClean="0"/>
                  <a:t>For example:</a:t>
                </a:r>
              </a:p>
              <a:p>
                <a:pPr lvl="1"/>
                <a:r>
                  <a:rPr lang="en-US" dirty="0" smtClean="0"/>
                  <a:t>when </a:t>
                </a:r>
                <a:r>
                  <a:rPr lang="en-US" dirty="0"/>
                  <a:t>q = 17, then t = 8, t/2 = </a:t>
                </a:r>
                <a:r>
                  <a:rPr lang="en-US" dirty="0" smtClean="0"/>
                  <a:t>4</a:t>
                </a:r>
                <a:endParaRPr lang="en-US" dirty="0"/>
              </a:p>
              <a:p>
                <a:r>
                  <a:rPr lang="en-US" dirty="0" smtClean="0"/>
                  <a:t>		If </a:t>
                </a:r>
                <a:r>
                  <a:rPr lang="en-US" dirty="0"/>
                  <a:t>u = [2, 9], then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u</m:t>
                        </m:r>
                        <m:r>
                          <a:rPr lang="en-US">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 [0, 1</a:t>
                </a:r>
                <a:r>
                  <a:rPr lang="en-US" dirty="0" smtClean="0"/>
                  <a:t>]</a:t>
                </a:r>
                <a:endParaRPr lang="en-US" dirty="0"/>
              </a:p>
              <a:p>
                <a:r>
                  <a:rPr lang="en-US" dirty="0" smtClean="0"/>
                  <a:t>		If </a:t>
                </a:r>
                <a:r>
                  <a:rPr lang="en-US" dirty="0"/>
                  <a:t>u = [7, 15], then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u</m:t>
                        </m:r>
                        <m:r>
                          <a:rPr lang="en-US">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 [1, 0</a:t>
                </a:r>
                <a:r>
                  <a:rPr lang="en-US" dirty="0" smtClean="0"/>
                  <a:t>]</a:t>
                </a:r>
                <a:endParaRPr lang="en-US" dirty="0"/>
              </a:p>
              <a:p>
                <a:pPr defTabSz="929579"/>
                <a:endParaRPr lang="en-US" dirty="0"/>
              </a:p>
            </p:txBody>
          </p:sp>
        </mc:Choice>
        <mc:Fallback xmlns="">
          <p:sp>
            <p:nvSpPr>
              <p:cNvPr id="3" name="Notes Placeholder 2"/>
              <p:cNvSpPr>
                <a:spLocks noGrp="1"/>
              </p:cNvSpPr>
              <p:nvPr>
                <p:ph type="body" idx="1"/>
              </p:nvPr>
            </p:nvSpPr>
            <p:spPr/>
            <p:txBody>
              <a:bodyPr/>
              <a:lstStyle/>
              <a:p>
                <a:pPr defTabSz="929579"/>
                <a:r>
                  <a:rPr lang="en-US" dirty="0"/>
                  <a:t>We need this operation during decryption. u can be computed by the vector multiplication and subtraction modules. </a:t>
                </a:r>
              </a:p>
              <a:p>
                <a:pPr defTabSz="929579"/>
                <a:r>
                  <a:rPr lang="en-US" dirty="0"/>
                  <a:t>Actually, we can use a trick to compute this equation without involving any division. Absolute (u – t) measures the distance between u and t. If this distance is larger than half of t, meaning it is too far, then the nearest integer of the quotient (u/t) should be 0. If the distance is within half of t, then the nearest integer of the quotient (u/t) should be 1.</a:t>
                </a:r>
              </a:p>
              <a:p>
                <a:pPr defTabSz="929579"/>
                <a:endParaRPr lang="en-US" dirty="0"/>
              </a:p>
              <a:p>
                <a:r>
                  <a:rPr lang="en-US" dirty="0" smtClean="0"/>
                  <a:t>For example:</a:t>
                </a:r>
              </a:p>
              <a:p>
                <a:pPr lvl="1"/>
                <a:r>
                  <a:rPr lang="en-US" dirty="0" smtClean="0"/>
                  <a:t>when </a:t>
                </a:r>
                <a:r>
                  <a:rPr lang="en-US" dirty="0"/>
                  <a:t>q = 17, then t = 8, t/2 = </a:t>
                </a:r>
                <a:r>
                  <a:rPr lang="en-US" dirty="0" smtClean="0"/>
                  <a:t>4</a:t>
                </a:r>
                <a:endParaRPr lang="en-US" dirty="0"/>
              </a:p>
              <a:p>
                <a:r>
                  <a:rPr lang="en-US" dirty="0" smtClean="0"/>
                  <a:t>		If </a:t>
                </a:r>
                <a:r>
                  <a:rPr lang="en-US" dirty="0"/>
                  <a:t>u = [2, 9], then </a:t>
                </a:r>
                <a:r>
                  <a:rPr lang="en-US" i="0">
                    <a:latin typeface="Cambria Math" panose="02040503050406030204" pitchFamily="18" charset="0"/>
                  </a:rPr>
                  <a:t>𝑚=⌈u/┤ ├ 𝑡⌋</a:t>
                </a:r>
                <a:r>
                  <a:rPr lang="en-US" dirty="0"/>
                  <a:t> = [0, 1</a:t>
                </a:r>
                <a:r>
                  <a:rPr lang="en-US" dirty="0" smtClean="0"/>
                  <a:t>]</a:t>
                </a:r>
                <a:endParaRPr lang="en-US" dirty="0"/>
              </a:p>
              <a:p>
                <a:r>
                  <a:rPr lang="en-US" dirty="0" smtClean="0"/>
                  <a:t>		If </a:t>
                </a:r>
                <a:r>
                  <a:rPr lang="en-US" dirty="0"/>
                  <a:t>u = [7, 15], then </a:t>
                </a:r>
                <a:r>
                  <a:rPr lang="en-US" i="0">
                    <a:latin typeface="Cambria Math" panose="02040503050406030204" pitchFamily="18" charset="0"/>
                  </a:rPr>
                  <a:t>𝑚=⌈u/┤ ├ 𝑡⌋</a:t>
                </a:r>
                <a:r>
                  <a:rPr lang="en-US" dirty="0"/>
                  <a:t> = [1, 0</a:t>
                </a:r>
                <a:r>
                  <a:rPr lang="en-US" dirty="0" smtClean="0"/>
                  <a:t>]</a:t>
                </a:r>
                <a:endParaRPr lang="en-US" dirty="0"/>
              </a:p>
              <a:p>
                <a:pPr defTabSz="929579"/>
                <a:endParaRPr lang="en-US" dirty="0"/>
              </a:p>
            </p:txBody>
          </p:sp>
        </mc:Fallback>
      </mc:AlternateContent>
      <p:sp>
        <p:nvSpPr>
          <p:cNvPr id="4" name="Slide Number Placeholder 3"/>
          <p:cNvSpPr>
            <a:spLocks noGrp="1"/>
          </p:cNvSpPr>
          <p:nvPr>
            <p:ph type="sldNum" sz="quarter" idx="10"/>
          </p:nvPr>
        </p:nvSpPr>
        <p:spPr/>
        <p:txBody>
          <a:bodyPr/>
          <a:lstStyle/>
          <a:p>
            <a:fld id="{595BB2B3-2F20-4498-9010-0FD8EDB615D3}" type="slidenum">
              <a:rPr lang="en-US" smtClean="0"/>
              <a:t>33</a:t>
            </a:fld>
            <a:endParaRPr lang="en-US"/>
          </a:p>
        </p:txBody>
      </p:sp>
    </p:spTree>
    <p:extLst>
      <p:ext uri="{BB962C8B-B14F-4D97-AF65-F5344CB8AC3E}">
        <p14:creationId xmlns:p14="http://schemas.microsoft.com/office/powerpoint/2010/main" val="3647053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Naive approach to</a:t>
            </a:r>
            <a:r>
              <a:rPr lang="en-US" sz="1100" baseline="0" dirty="0" smtClean="0"/>
              <a:t> implement pol </a:t>
            </a:r>
            <a:r>
              <a:rPr lang="en-US" sz="1100" baseline="0" dirty="0" err="1" smtClean="0"/>
              <a:t>mul</a:t>
            </a:r>
            <a:r>
              <a:rPr lang="en-US" sz="1100" baseline="0" dirty="0" smtClean="0"/>
              <a:t> is using convolution and then poly. reduction. That takes a complexity of O(N^2). Using FFT over finite field also known as Number Theoretic Transform we can reduce the complexity. This is because of the convolution theorem. </a:t>
            </a:r>
            <a:r>
              <a:rPr lang="en-US" sz="1100" dirty="0" smtClean="0"/>
              <a:t>Con. Theorem</a:t>
            </a:r>
            <a:r>
              <a:rPr lang="en-US" sz="1100" baseline="0" dirty="0" smtClean="0"/>
              <a:t> states that </a:t>
            </a:r>
            <a:r>
              <a:rPr lang="en-US" sz="1100" dirty="0" smtClean="0"/>
              <a:t>convolution </a:t>
            </a:r>
            <a:r>
              <a:rPr lang="en-US" sz="1100" dirty="0"/>
              <a:t>in one domain equals point-wise </a:t>
            </a:r>
            <a:r>
              <a:rPr lang="en-US" sz="1100" dirty="0" err="1" smtClean="0"/>
              <a:t>mul</a:t>
            </a:r>
            <a:r>
              <a:rPr lang="en-US" sz="1100" dirty="0" smtClean="0"/>
              <a:t> </a:t>
            </a:r>
            <a:r>
              <a:rPr lang="en-US" sz="1100" dirty="0"/>
              <a:t>in the other domain. </a:t>
            </a:r>
            <a:r>
              <a:rPr lang="en-US" sz="1100" dirty="0" smtClean="0"/>
              <a:t>This</a:t>
            </a:r>
            <a:r>
              <a:rPr lang="en-US" sz="1100" baseline="0" dirty="0" smtClean="0"/>
              <a:t> approach</a:t>
            </a:r>
            <a:r>
              <a:rPr lang="en-US" sz="1100" dirty="0" smtClean="0"/>
              <a:t> reduces complexity from N^2 to </a:t>
            </a:r>
            <a:r>
              <a:rPr lang="en-US" sz="1100" dirty="0" err="1" smtClean="0"/>
              <a:t>NlogN</a:t>
            </a:r>
            <a:r>
              <a:rPr lang="en-US" sz="1100" dirty="0" smtClean="0"/>
              <a:t>.</a:t>
            </a:r>
            <a:r>
              <a:rPr lang="en-US" sz="1100" baseline="0" dirty="0" smtClean="0"/>
              <a:t> </a:t>
            </a:r>
            <a:r>
              <a:rPr lang="en-US" sz="1100" dirty="0" smtClean="0"/>
              <a:t>We need NWC so</a:t>
            </a:r>
            <a:r>
              <a:rPr lang="en-US" sz="1100" baseline="0" dirty="0" smtClean="0"/>
              <a:t> as to avoid extending the length of vector before performing NTT which in turn helps in avoiding poly reduction. Then we transform both multiplicands using NTT. Apply component wise multiplication. Then transformed back using </a:t>
            </a:r>
            <a:r>
              <a:rPr lang="en-US" sz="1100" baseline="0" dirty="0" err="1" smtClean="0"/>
              <a:t>iNTT</a:t>
            </a:r>
            <a:r>
              <a:rPr lang="en-US" sz="1100" baseline="0" dirty="0" smtClean="0"/>
              <a:t>, then perform </a:t>
            </a:r>
            <a:r>
              <a:rPr lang="en-US" sz="1100" baseline="0" dirty="0" err="1" smtClean="0"/>
              <a:t>iNWC</a:t>
            </a:r>
            <a:r>
              <a:rPr lang="en-US" sz="1100" baseline="0" dirty="0" smtClean="0"/>
              <a:t>. So component wise </a:t>
            </a:r>
            <a:r>
              <a:rPr lang="en-US" sz="1100" baseline="0" dirty="0" err="1" smtClean="0"/>
              <a:t>mul</a:t>
            </a:r>
            <a:r>
              <a:rPr lang="en-US" sz="1100" baseline="0" dirty="0" smtClean="0"/>
              <a:t> is basically a sandwich between convolution and transformation operations.  </a:t>
            </a:r>
            <a:endParaRPr lang="en-US" sz="1100" dirty="0"/>
          </a:p>
        </p:txBody>
      </p:sp>
      <p:sp>
        <p:nvSpPr>
          <p:cNvPr id="4" name="Slide Number Placeholder 3"/>
          <p:cNvSpPr>
            <a:spLocks noGrp="1"/>
          </p:cNvSpPr>
          <p:nvPr>
            <p:ph type="sldNum" sz="quarter" idx="10"/>
          </p:nvPr>
        </p:nvSpPr>
        <p:spPr/>
        <p:txBody>
          <a:bodyPr/>
          <a:lstStyle/>
          <a:p>
            <a:fld id="{595BB2B3-2F20-4498-9010-0FD8EDB615D3}" type="slidenum">
              <a:rPr lang="en-US" smtClean="0"/>
              <a:t>34</a:t>
            </a:fld>
            <a:endParaRPr lang="en-US"/>
          </a:p>
        </p:txBody>
      </p:sp>
    </p:spTree>
    <p:extLst>
      <p:ext uri="{BB962C8B-B14F-4D97-AF65-F5344CB8AC3E}">
        <p14:creationId xmlns:p14="http://schemas.microsoft.com/office/powerpoint/2010/main" val="2381382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a:t>
            </a:r>
            <a:r>
              <a:rPr lang="en-US" baseline="0" dirty="0" smtClean="0"/>
              <a:t> circuit implementation for the polynomial multiplication </a:t>
            </a:r>
            <a:r>
              <a:rPr lang="en-US" baseline="0" dirty="0" err="1" smtClean="0"/>
              <a:t>alogrithm</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35</a:t>
            </a:fld>
            <a:endParaRPr lang="en-US"/>
          </a:p>
        </p:txBody>
      </p:sp>
    </p:spTree>
    <p:extLst>
      <p:ext uri="{BB962C8B-B14F-4D97-AF65-F5344CB8AC3E}">
        <p14:creationId xmlns:p14="http://schemas.microsoft.com/office/powerpoint/2010/main" val="4103805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implementation of NTT is fully parameterized </a:t>
            </a:r>
            <a:r>
              <a:rPr lang="en-US" sz="1200" b="0" i="0" u="none" strike="noStrike" kern="1200" baseline="0" dirty="0" smtClean="0">
                <a:solidFill>
                  <a:schemeClr val="tx1"/>
                </a:solidFill>
                <a:latin typeface="+mn-lt"/>
                <a:ea typeface="+mn-ea"/>
                <a:cs typeface="+mn-cs"/>
              </a:rPr>
              <a:t>and optimized. Though there exists hardware implementations of NTT algorithms, they are very expensive in terms of hardware cost, power and latency. This is because prior implementations perform a large number of multiplications and divisions in computing the indexes of the points. This may not be an issue for software implementations. However, for hardware implementations those multiplications and divisions consume large numbers of LUTs.</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36</a:t>
            </a:fld>
            <a:endParaRPr lang="en-US"/>
          </a:p>
        </p:txBody>
      </p:sp>
    </p:spTree>
    <p:extLst>
      <p:ext uri="{BB962C8B-B14F-4D97-AF65-F5344CB8AC3E}">
        <p14:creationId xmlns:p14="http://schemas.microsoft.com/office/powerpoint/2010/main" val="1638660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primary</a:t>
            </a:r>
            <a:r>
              <a:rPr lang="en-US" baseline="0" dirty="0" smtClean="0"/>
              <a:t> design goal was to have low hardware cost which means that we want to fit everything on to one FPGA and we want to use just one DSP multiplier, one adder, one </a:t>
            </a:r>
            <a:r>
              <a:rPr lang="en-US" baseline="0" dirty="0" err="1" smtClean="0"/>
              <a:t>subtractor</a:t>
            </a:r>
            <a:r>
              <a:rPr lang="en-US" baseline="0" dirty="0" smtClean="0"/>
              <a:t> and one mod redactor. But for this design approach we have to trade-off the latency. We estimated the cycles that will be required for our co-processor and it comes to around 34, 816 cycles which will take about 35 </a:t>
            </a:r>
            <a:r>
              <a:rPr lang="en-US" baseline="0" dirty="0" err="1" smtClean="0"/>
              <a:t>ms</a:t>
            </a:r>
            <a:r>
              <a:rPr lang="en-US" baseline="0" dirty="0" smtClean="0"/>
              <a:t> to perform the operation. Let’s see the observed performance.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37</a:t>
            </a:fld>
            <a:endParaRPr lang="en-US"/>
          </a:p>
        </p:txBody>
      </p:sp>
    </p:spTree>
    <p:extLst>
      <p:ext uri="{BB962C8B-B14F-4D97-AF65-F5344CB8AC3E}">
        <p14:creationId xmlns:p14="http://schemas.microsoft.com/office/powerpoint/2010/main" val="1444680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compare the latency of our NTT-based</a:t>
            </a:r>
            <a:r>
              <a:rPr lang="en-US" baseline="0" dirty="0" smtClean="0"/>
              <a:t> polynomial multiplier to two other similar implementations. We observed that </a:t>
            </a:r>
            <a:r>
              <a:rPr lang="en-US" sz="1200" b="0" i="0" u="none" strike="noStrike" kern="1200" baseline="0" dirty="0" smtClean="0">
                <a:solidFill>
                  <a:schemeClr val="tx1"/>
                </a:solidFill>
                <a:latin typeface="+mn-lt"/>
                <a:ea typeface="+mn-ea"/>
                <a:cs typeface="+mn-cs"/>
              </a:rPr>
              <a:t>for polynomial length, n ranging from</a:t>
            </a:r>
          </a:p>
          <a:p>
            <a:r>
              <a:rPr lang="en-US" sz="1200" b="0" i="0" u="none" strike="noStrike" kern="1200" baseline="0" dirty="0" smtClean="0">
                <a:solidFill>
                  <a:schemeClr val="tx1"/>
                </a:solidFill>
                <a:latin typeface="+mn-lt"/>
                <a:ea typeface="+mn-ea"/>
                <a:cs typeface="+mn-cs"/>
              </a:rPr>
              <a:t>256 to 2048, performance improvement of about 23% when compared to Chen et al. and about 71% when compared to </a:t>
            </a:r>
            <a:r>
              <a:rPr lang="en-US" sz="1200" b="0" i="0" u="none" strike="noStrike" kern="1200" baseline="0" dirty="0" err="1" smtClean="0">
                <a:solidFill>
                  <a:schemeClr val="tx1"/>
                </a:solidFill>
                <a:latin typeface="+mn-lt"/>
                <a:ea typeface="+mn-ea"/>
                <a:cs typeface="+mn-cs"/>
              </a:rPr>
              <a:t>P¨oppelmann</a:t>
            </a:r>
            <a:r>
              <a:rPr lang="en-US" sz="1200" b="0" i="0" u="none" strike="noStrike" kern="1200" baseline="0" dirty="0" smtClean="0">
                <a:solidFill>
                  <a:schemeClr val="tx1"/>
                </a:solidFill>
                <a:latin typeface="+mn-lt"/>
                <a:ea typeface="+mn-ea"/>
                <a:cs typeface="+mn-cs"/>
              </a:rPr>
              <a:t> et al.</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38</a:t>
            </a:fld>
            <a:endParaRPr lang="en-US"/>
          </a:p>
        </p:txBody>
      </p:sp>
    </p:spTree>
    <p:extLst>
      <p:ext uri="{BB962C8B-B14F-4D97-AF65-F5344CB8AC3E}">
        <p14:creationId xmlns:p14="http://schemas.microsoft.com/office/powerpoint/2010/main" val="1234593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latency of the entire PKC system. Latency is directly proportional to the polynomial length. As the polynomial length increases the latency increases.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39</a:t>
            </a:fld>
            <a:endParaRPr lang="en-US"/>
          </a:p>
        </p:txBody>
      </p:sp>
    </p:spTree>
    <p:extLst>
      <p:ext uri="{BB962C8B-B14F-4D97-AF65-F5344CB8AC3E}">
        <p14:creationId xmlns:p14="http://schemas.microsoft.com/office/powerpoint/2010/main" val="2230226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cost for PKC</a:t>
            </a:r>
            <a:r>
              <a:rPr lang="en-US" baseline="0" dirty="0" smtClean="0"/>
              <a:t> which is proportional to both polynomial length and the value of the prime number.  </a:t>
            </a:r>
          </a:p>
          <a:p>
            <a:r>
              <a:rPr lang="en-US" baseline="0" dirty="0" smtClean="0"/>
              <a:t>We have submitted a paper in FPL conference on this implementation.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40</a:t>
            </a:fld>
            <a:endParaRPr lang="en-US"/>
          </a:p>
        </p:txBody>
      </p:sp>
    </p:spTree>
    <p:extLst>
      <p:ext uri="{BB962C8B-B14F-4D97-AF65-F5344CB8AC3E}">
        <p14:creationId xmlns:p14="http://schemas.microsoft.com/office/powerpoint/2010/main" val="3846206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development mean to us? NIST published an interesting survey</a:t>
            </a:r>
            <a:r>
              <a:rPr lang="en-US" baseline="0" dirty="0" smtClean="0"/>
              <a:t> which shows that when quantum computers get commercialized most of the classical cryptographic algorithms for symmetric key exchange will not be secure and none of the Public key algorithms will be secure. With quantum supremacy even the 4096 bit RSA algorithm will not be secure.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5</a:t>
            </a:fld>
            <a:endParaRPr lang="en-US"/>
          </a:p>
        </p:txBody>
      </p:sp>
    </p:spTree>
    <p:extLst>
      <p:ext uri="{BB962C8B-B14F-4D97-AF65-F5344CB8AC3E}">
        <p14:creationId xmlns:p14="http://schemas.microsoft.com/office/powerpoint/2010/main" val="4278519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41</a:t>
            </a:fld>
            <a:endParaRPr lang="en-US"/>
          </a:p>
        </p:txBody>
      </p:sp>
    </p:spTree>
    <p:extLst>
      <p:ext uri="{BB962C8B-B14F-4D97-AF65-F5344CB8AC3E}">
        <p14:creationId xmlns:p14="http://schemas.microsoft.com/office/powerpoint/2010/main" val="316420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said that let’s look at</a:t>
            </a:r>
            <a:r>
              <a:rPr lang="en-US" baseline="0" dirty="0" smtClean="0"/>
              <a:t> the candidates of second round. On Jan 30, 2019 NIST published first round results. Out of some 69 submissions only 27 submissions were declared as the second round candidates. Who survived the battle? Lattice based, code based and few other multivariate based and some hash-based for digital signatures.</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42</a:t>
            </a:fld>
            <a:endParaRPr lang="en-US"/>
          </a:p>
        </p:txBody>
      </p:sp>
    </p:spTree>
    <p:extLst>
      <p:ext uri="{BB962C8B-B14F-4D97-AF65-F5344CB8AC3E}">
        <p14:creationId xmlns:p14="http://schemas.microsoft.com/office/powerpoint/2010/main" val="1896857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interesting question to ask ourselves is </a:t>
            </a:r>
          </a:p>
          <a:p>
            <a:r>
              <a:rPr lang="en-US" dirty="0" smtClean="0"/>
              <a:t>NIST prescribed 112 bits as</a:t>
            </a:r>
            <a:r>
              <a:rPr lang="en-US" baseline="0" dirty="0" smtClean="0"/>
              <a:t> the minimum security level required. Grover’s algorithm operates using Brute force search approach which reduces the key search space to its square root (2^128 reduced to 2^64).  Shor’s algorithm is quantum Fourier transform which reduces the key space to 2^25 &amp; 2^31. What remains to use is large AES and large Hash which gives us at least 128 bit security which is barely enough.</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6</a:t>
            </a:fld>
            <a:endParaRPr lang="en-US"/>
          </a:p>
        </p:txBody>
      </p:sp>
    </p:spTree>
    <p:extLst>
      <p:ext uri="{BB962C8B-B14F-4D97-AF65-F5344CB8AC3E}">
        <p14:creationId xmlns:p14="http://schemas.microsoft.com/office/powerpoint/2010/main" val="4064272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that IBM</a:t>
            </a:r>
            <a:r>
              <a:rPr lang="en-US" baseline="0" dirty="0" smtClean="0"/>
              <a:t> has already launched first commercial quantum computer with 20 qubits. What we are going to experience soon is the quantum supremacy i.e. quantum computers with large number of qubits with qubit error below 0.5%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7</a:t>
            </a:fld>
            <a:endParaRPr lang="en-US"/>
          </a:p>
        </p:txBody>
      </p:sp>
    </p:spTree>
    <p:extLst>
      <p:ext uri="{BB962C8B-B14F-4D97-AF65-F5344CB8AC3E}">
        <p14:creationId xmlns:p14="http://schemas.microsoft.com/office/powerpoint/2010/main" val="200980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how</a:t>
            </a:r>
            <a:r>
              <a:rPr lang="en-US" baseline="0" dirty="0" smtClean="0"/>
              <a:t> far are we from seeing the quantum supremacy</a:t>
            </a:r>
            <a:r>
              <a:rPr lang="en-US" dirty="0" smtClean="0"/>
              <a:t>?</a:t>
            </a:r>
            <a:r>
              <a:rPr lang="en-US" baseline="0" dirty="0" smtClean="0"/>
              <a:t> NTRU published a good insight on this. Early 2015 they projected a timeline that commercial qc will be first available in 2024 and readily available by 2038. But developments in the field made them do second projection in late 2015 saying that commercial qc will be available in 2021 and readily available by 2026. which reduced the window by 5 years. Moreover we know that IBM launched first qc in 2019 which further narrows down the gap.  </a:t>
            </a:r>
            <a:endParaRPr lang="en-US" dirty="0"/>
          </a:p>
        </p:txBody>
      </p:sp>
      <p:sp>
        <p:nvSpPr>
          <p:cNvPr id="4" name="Slide Number Placeholder 3"/>
          <p:cNvSpPr>
            <a:spLocks noGrp="1"/>
          </p:cNvSpPr>
          <p:nvPr>
            <p:ph type="sldNum" sz="quarter" idx="10"/>
          </p:nvPr>
        </p:nvSpPr>
        <p:spPr/>
        <p:txBody>
          <a:bodyPr/>
          <a:lstStyle/>
          <a:p>
            <a:pPr defTabSz="464790"/>
            <a:fld id="{595BB2B3-2F20-4498-9010-0FD8EDB615D3}" type="slidenum">
              <a:rPr lang="en-US">
                <a:solidFill>
                  <a:prstClr val="black"/>
                </a:solidFill>
                <a:latin typeface="Calibri" panose="020F0502020204030204"/>
              </a:rPr>
              <a:pPr defTabSz="464790"/>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798589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 also</a:t>
            </a:r>
            <a:r>
              <a:rPr lang="en-US" baseline="0" dirty="0" smtClean="0"/>
              <a:t> started</a:t>
            </a:r>
            <a:r>
              <a:rPr lang="en-US" dirty="0" smtClean="0"/>
              <a:t> applying Moore’s law to QC and by the past experience from 2011 they found</a:t>
            </a:r>
            <a:r>
              <a:rPr lang="en-US" baseline="0" dirty="0" smtClean="0"/>
              <a:t> that Moore’s law fits pretty well to QC and they can do reasonable predictions for future. By this prediction RSA will be broken between the year 2023 and 2028 which matches the prediction on the previous slide which is 2026.</a:t>
            </a:r>
            <a:endParaRPr lang="en-US" dirty="0"/>
          </a:p>
        </p:txBody>
      </p:sp>
      <p:sp>
        <p:nvSpPr>
          <p:cNvPr id="4" name="Slide Number Placeholder 3"/>
          <p:cNvSpPr>
            <a:spLocks noGrp="1"/>
          </p:cNvSpPr>
          <p:nvPr>
            <p:ph type="sldNum" sz="quarter" idx="10"/>
          </p:nvPr>
        </p:nvSpPr>
        <p:spPr/>
        <p:txBody>
          <a:bodyPr/>
          <a:lstStyle/>
          <a:p>
            <a:pPr defTabSz="464790"/>
            <a:fld id="{595BB2B3-2F20-4498-9010-0FD8EDB615D3}" type="slidenum">
              <a:rPr lang="en-US">
                <a:solidFill>
                  <a:prstClr val="black"/>
                </a:solidFill>
                <a:latin typeface="Calibri" panose="020F0502020204030204"/>
              </a:rPr>
              <a:pPr defTabSz="464790"/>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1167840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a:t>
            </a:r>
            <a:r>
              <a:rPr lang="en-US" baseline="0" dirty="0" smtClean="0"/>
              <a:t> to develop quantum computer-based cryptography is rich man’s solution like Iron man &amp; batman. Developing conventional computer based quantum proof solutions is a common man’s approach like </a:t>
            </a:r>
            <a:r>
              <a:rPr lang="en-US" baseline="0" dirty="0" err="1" smtClean="0"/>
              <a:t>spiderman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95BB2B3-2F20-4498-9010-0FD8EDB615D3}" type="slidenum">
              <a:rPr lang="en-US" smtClean="0"/>
              <a:t>10</a:t>
            </a:fld>
            <a:endParaRPr lang="en-US"/>
          </a:p>
        </p:txBody>
      </p:sp>
    </p:spTree>
    <p:extLst>
      <p:ext uri="{BB962C8B-B14F-4D97-AF65-F5344CB8AC3E}">
        <p14:creationId xmlns:p14="http://schemas.microsoft.com/office/powerpoint/2010/main" val="1635999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1294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E715EF-2DD8-45F6-9A41-0538E4BBCC54}" type="datetime1">
              <a:rPr lang="en-US" smtClean="0"/>
              <a:t>6/10/2019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09958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090444-9A1B-4CF3-92A6-DD73DCC23113}" type="datetime1">
              <a:rPr lang="en-US" smtClean="0"/>
              <a:t>6/10/2019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25732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376240-BE7D-4446-9B70-12E1ED3397E7}" type="datetime1">
              <a:rPr lang="en-US" smtClean="0"/>
              <a:t>6/10/2019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5863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FDED40-8967-4D9F-9DA6-9FB1BA7A1B56}" type="datetime1">
              <a:rPr lang="en-US" smtClean="0"/>
              <a:t>6/10/2019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512149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5D1691-3B87-470F-ACD8-ACA064CD94DA}" type="datetime1">
              <a:rPr lang="en-US" smtClean="0"/>
              <a:t>6/10/2019</a:t>
            </a:fld>
            <a:endParaRPr lang="en-US"/>
          </a:p>
        </p:txBody>
      </p:sp>
      <p:sp>
        <p:nvSpPr>
          <p:cNvPr id="5" name="Footer Placeholder 4"/>
          <p:cNvSpPr>
            <a:spLocks noGrp="1"/>
          </p:cNvSpPr>
          <p:nvPr>
            <p:ph type="ftr" sz="quarter" idx="11"/>
          </p:nvPr>
        </p:nvSpPr>
        <p:spPr>
          <a:xfrm>
            <a:off x="6255726" y="6359037"/>
            <a:ext cx="103478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299512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3573B3-2AC8-481B-9671-769CC10EDDA4}" type="datetime1">
              <a:rPr lang="en-US" smtClean="0"/>
              <a:t>6/10/2019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9001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F0390B-0FEE-4D0C-A0DB-356618DC4933}" type="datetime1">
              <a:rPr lang="en-US" smtClean="0"/>
              <a:t>6/10/2019</a:t>
            </a:fld>
            <a:endParaRPr lang="en-US"/>
          </a:p>
        </p:txBody>
      </p:sp>
      <p:sp>
        <p:nvSpPr>
          <p:cNvPr id="8" name="Footer Placeholder 7"/>
          <p:cNvSpPr>
            <a:spLocks noGrp="1"/>
          </p:cNvSpPr>
          <p:nvPr>
            <p:ph type="ftr" sz="quarter" idx="11"/>
          </p:nvPr>
        </p:nvSpPr>
        <p:spPr>
          <a:xfrm>
            <a:off x="6255726" y="6359037"/>
            <a:ext cx="1034782"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978808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938039-F192-4575-ABD7-01FD77373F80}" type="datetime1">
              <a:rPr lang="en-US" smtClean="0"/>
              <a:t>6/10/2019</a:t>
            </a:fld>
            <a:endParaRPr lang="en-US"/>
          </a:p>
        </p:txBody>
      </p:sp>
      <p:sp>
        <p:nvSpPr>
          <p:cNvPr id="4" name="Footer Placeholder 3"/>
          <p:cNvSpPr>
            <a:spLocks noGrp="1"/>
          </p:cNvSpPr>
          <p:nvPr>
            <p:ph type="ftr" sz="quarter" idx="11"/>
          </p:nvPr>
        </p:nvSpPr>
        <p:spPr>
          <a:xfrm>
            <a:off x="6255726" y="6359037"/>
            <a:ext cx="1034782"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87862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805BA-C00B-42AD-B050-CF535E182CA9}" type="datetime1">
              <a:rPr lang="en-US" smtClean="0"/>
              <a:t>6/10/2019</a:t>
            </a:fld>
            <a:endParaRPr lang="en-US"/>
          </a:p>
        </p:txBody>
      </p:sp>
      <p:sp>
        <p:nvSpPr>
          <p:cNvPr id="3" name="Footer Placeholder 2"/>
          <p:cNvSpPr>
            <a:spLocks noGrp="1"/>
          </p:cNvSpPr>
          <p:nvPr>
            <p:ph type="ftr" sz="quarter" idx="11"/>
          </p:nvPr>
        </p:nvSpPr>
        <p:spPr>
          <a:xfrm>
            <a:off x="6255726" y="6359037"/>
            <a:ext cx="1034782"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639157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0C4DE-43D9-44D7-BF55-F6AEAF767567}" type="datetime1">
              <a:rPr lang="en-US" smtClean="0"/>
              <a:t>6/10/2019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34003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EF317-210E-4A7B-9DD8-E29E55224763}" type="datetime1">
              <a:rPr lang="en-US" smtClean="0"/>
              <a:t>6/10/2019</a:t>
            </a:fld>
            <a:endParaRPr lang="en-US"/>
          </a:p>
        </p:txBody>
      </p:sp>
      <p:sp>
        <p:nvSpPr>
          <p:cNvPr id="6" name="Footer Placeholder 5"/>
          <p:cNvSpPr>
            <a:spLocks noGrp="1"/>
          </p:cNvSpPr>
          <p:nvPr>
            <p:ph type="ftr" sz="quarter" idx="11"/>
          </p:nvPr>
        </p:nvSpPr>
        <p:spPr>
          <a:xfrm>
            <a:off x="6255726" y="6359037"/>
            <a:ext cx="103478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041FEBA-683F-B44C-A647-A4FB58DC8725}" type="slidenum">
              <a:rPr lang="en-US" smtClean="0"/>
              <a:t>‹#›</a:t>
            </a:fld>
            <a:endParaRPr lang="en-US"/>
          </a:p>
        </p:txBody>
      </p:sp>
    </p:spTree>
    <p:extLst>
      <p:ext uri="{BB962C8B-B14F-4D97-AF65-F5344CB8AC3E}">
        <p14:creationId xmlns:p14="http://schemas.microsoft.com/office/powerpoint/2010/main" val="1121814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40770"/>
            <a:ext cx="8229600" cy="67686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349302" y="6356350"/>
            <a:ext cx="7473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D1C76-657E-4AC9-863E-10F1CC909953}" type="datetime1">
              <a:rPr lang="en-US" smtClean="0"/>
              <a:t>6/10/2019</a:t>
            </a:fld>
            <a:endParaRPr lang="en-US"/>
          </a:p>
        </p:txBody>
      </p:sp>
      <p:sp>
        <p:nvSpPr>
          <p:cNvPr id="6" name="Slide Number Placeholder 5"/>
          <p:cNvSpPr>
            <a:spLocks noGrp="1"/>
          </p:cNvSpPr>
          <p:nvPr>
            <p:ph type="sldNum" sz="quarter" idx="4"/>
          </p:nvPr>
        </p:nvSpPr>
        <p:spPr>
          <a:xfrm>
            <a:off x="8148904" y="6356350"/>
            <a:ext cx="53789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1FEBA-683F-B44C-A647-A4FB58DC8725}" type="slidenum">
              <a:rPr lang="en-US" smtClean="0"/>
              <a:t>‹#›</a:t>
            </a:fld>
            <a:endParaRPr lang="en-US"/>
          </a:p>
        </p:txBody>
      </p:sp>
      <p:sp>
        <p:nvSpPr>
          <p:cNvPr id="7" name="Rectangle 6"/>
          <p:cNvSpPr/>
          <p:nvPr userDrawn="1"/>
        </p:nvSpPr>
        <p:spPr>
          <a:xfrm>
            <a:off x="11759" y="-3151"/>
            <a:ext cx="9144000" cy="546759"/>
          </a:xfrm>
          <a:prstGeom prst="rect">
            <a:avLst/>
          </a:prstGeom>
          <a:solidFill>
            <a:srgbClr val="B120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bu.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7588" y="6264361"/>
            <a:ext cx="1316995" cy="551178"/>
          </a:xfrm>
          <a:prstGeom prst="rect">
            <a:avLst/>
          </a:prstGeom>
        </p:spPr>
      </p:pic>
      <p:pic>
        <p:nvPicPr>
          <p:cNvPr id="9" name="Picture 8" descr="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100" y="-5669"/>
            <a:ext cx="2210671" cy="615269"/>
          </a:xfrm>
          <a:prstGeom prst="rect">
            <a:avLst/>
          </a:prstGeom>
        </p:spPr>
      </p:pic>
      <p:sp>
        <p:nvSpPr>
          <p:cNvPr id="12" name="Rectangle 11"/>
          <p:cNvSpPr/>
          <p:nvPr userDrawn="1"/>
        </p:nvSpPr>
        <p:spPr>
          <a:xfrm>
            <a:off x="1554872" y="6352143"/>
            <a:ext cx="5276234" cy="369332"/>
          </a:xfrm>
          <a:prstGeom prst="rect">
            <a:avLst/>
          </a:prstGeom>
        </p:spPr>
        <p:txBody>
          <a:bodyPr wrap="square">
            <a:spAutoFit/>
          </a:bodyPr>
          <a:lstStyle/>
          <a:p>
            <a:r>
              <a:rPr lang="en-US" dirty="0" smtClean="0">
                <a:solidFill>
                  <a:schemeClr val="bg1">
                    <a:lumMod val="50000"/>
                  </a:schemeClr>
                </a:solidFill>
                <a:latin typeface="Bell MT"/>
                <a:cs typeface="Bell MT"/>
              </a:rPr>
              <a:t>Department of Electrical &amp; Computer Engineering </a:t>
            </a:r>
          </a:p>
        </p:txBody>
      </p:sp>
    </p:spTree>
    <p:extLst>
      <p:ext uri="{BB962C8B-B14F-4D97-AF65-F5344CB8AC3E}">
        <p14:creationId xmlns:p14="http://schemas.microsoft.com/office/powerpoint/2010/main" val="3779707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Avenir Book"/>
          <a:ea typeface="+mj-ea"/>
          <a:cs typeface="Avenir Book"/>
        </a:defRPr>
      </a:lvl1pPr>
    </p:titleStyle>
    <p:body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0.png"/><Relationship Id="rId7"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pqc-rqc.org/" TargetMode="External"/><Relationship Id="rId3" Type="http://schemas.openxmlformats.org/officeDocument/2006/relationships/hyperlink" Target="https://ntruprime.cr.yp.to/" TargetMode="External"/><Relationship Id="rId7" Type="http://schemas.openxmlformats.org/officeDocument/2006/relationships/hyperlink" Target="https://cs.rit.edu/~ats9095/csci762/pdfs/LAC.pdf" TargetMode="External"/><Relationship Id="rId12" Type="http://schemas.openxmlformats.org/officeDocument/2006/relationships/hyperlink" Target="https://csrc.nist.gov/CSRC/media/Presentations/LAKE-and-LOCKER/images-media/Lake-and-Locker-April2018.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pqc-hqc.org/" TargetMode="External"/><Relationship Id="rId11" Type="http://schemas.openxmlformats.org/officeDocument/2006/relationships/hyperlink" Target="https://round5.org/" TargetMode="External"/><Relationship Id="rId5" Type="http://schemas.openxmlformats.org/officeDocument/2006/relationships/hyperlink" Target="https://www.onboardsecurity.com/nist-post-quantum-crypto-submission" TargetMode="External"/><Relationship Id="rId10" Type="http://schemas.openxmlformats.org/officeDocument/2006/relationships/hyperlink" Target="https://www.ledacrypt.org/LEDApkc/" TargetMode="External"/><Relationship Id="rId4" Type="http://schemas.openxmlformats.org/officeDocument/2006/relationships/hyperlink" Target="https://classic.mceliece.org/" TargetMode="External"/><Relationship Id="rId9" Type="http://schemas.openxmlformats.org/officeDocument/2006/relationships/hyperlink" Target="https://www.esat.kuleuven.be/cosic/publications/article-2877.pdf"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frodokem.org/" TargetMode="External"/><Relationship Id="rId13" Type="http://schemas.openxmlformats.org/officeDocument/2006/relationships/hyperlink" Target="https://sourceforge.net/p/threebears/code/ci/master/tree/threebears-spec.pdf" TargetMode="External"/><Relationship Id="rId3" Type="http://schemas.openxmlformats.org/officeDocument/2006/relationships/hyperlink" Target="https://newhopecrypto.org/" TargetMode="External"/><Relationship Id="rId7" Type="http://schemas.openxmlformats.org/officeDocument/2006/relationships/hyperlink" Target="https://nts-kem.io/" TargetMode="External"/><Relationship Id="rId12" Type="http://schemas.openxmlformats.org/officeDocument/2006/relationships/hyperlink" Target="https://www.esat.kuleuven.be/cosic/publications/article-2877.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onboardsecurity.com/nist-post-quantum-crypto-submission" TargetMode="External"/><Relationship Id="rId11" Type="http://schemas.openxmlformats.org/officeDocument/2006/relationships/hyperlink" Target="https://csrc.nist.gov/CSRC/media/Presentations/LAKE-and-LOCKER/images-media/Lake-and-Locker-April2018.pdf" TargetMode="External"/><Relationship Id="rId5" Type="http://schemas.openxmlformats.org/officeDocument/2006/relationships/hyperlink" Target="https://sike.org/" TargetMode="External"/><Relationship Id="rId10" Type="http://schemas.openxmlformats.org/officeDocument/2006/relationships/hyperlink" Target="https://pq-crystals.org/" TargetMode="External"/><Relationship Id="rId4" Type="http://schemas.openxmlformats.org/officeDocument/2006/relationships/hyperlink" Target="https://bikesuite.org/" TargetMode="External"/><Relationship Id="rId9" Type="http://schemas.openxmlformats.org/officeDocument/2006/relationships/hyperlink" Target="https://www.ledacrypt.org/LEDAke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sphincs.org/" TargetMode="External"/><Relationship Id="rId3" Type="http://schemas.openxmlformats.org/officeDocument/2006/relationships/hyperlink" Target="https://falcon-sign.info/" TargetMode="External"/><Relationship Id="rId7" Type="http://schemas.openxmlformats.org/officeDocument/2006/relationships/hyperlink" Target="http://mqdss.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qtesla.org/" TargetMode="External"/><Relationship Id="rId5" Type="http://schemas.openxmlformats.org/officeDocument/2006/relationships/hyperlink" Target="https://microsoft.github.io/Picnic/" TargetMode="External"/><Relationship Id="rId10" Type="http://schemas.openxmlformats.org/officeDocument/2006/relationships/hyperlink" Target="https://csrc.nist.gov/Projects/Post-Quantum-Cryptography/Round-1-Submissions" TargetMode="External"/><Relationship Id="rId4" Type="http://schemas.openxmlformats.org/officeDocument/2006/relationships/hyperlink" Target="https://www-polsys.lip6.fr/Links/NIST/GeMSS.html" TargetMode="External"/><Relationship Id="rId9" Type="http://schemas.openxmlformats.org/officeDocument/2006/relationships/hyperlink" Target="https://pq-crystals.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2.jp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jpg"/><Relationship Id="rId4" Type="http://schemas.openxmlformats.org/officeDocument/2006/relationships/image" Target="../media/image17.png"/><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291.png"/></Relationships>
</file>

<file path=ppt/slides/_rels/slide51.xml.rels><?xml version="1.0" encoding="UTF-8" standalone="yes"?>
<Relationships xmlns="http://schemas.openxmlformats.org/package/2006/relationships"><Relationship Id="rId3"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291.png"/></Relationships>
</file>

<file path=ppt/slides/_rels/slide5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291.png"/></Relationships>
</file>

<file path=ppt/slides/_rels/slide5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291.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0.png"/></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80.png"/><Relationship Id="rId7"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290.pn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21.png"/><Relationship Id="rId7" Type="http://schemas.openxmlformats.org/officeDocument/2006/relationships/image" Target="../media/image5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52.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80.pn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317" y="1575582"/>
            <a:ext cx="8736106" cy="1607885"/>
          </a:xfrm>
        </p:spPr>
        <p:txBody>
          <a:bodyPr>
            <a:normAutofit fontScale="90000"/>
          </a:bodyPr>
          <a:lstStyle/>
          <a:p>
            <a:r>
              <a:rPr lang="en-US" dirty="0" smtClean="0"/>
              <a:t>Post-Quantum </a:t>
            </a:r>
            <a:r>
              <a:rPr lang="en-US" dirty="0"/>
              <a:t>Cryptographic</a:t>
            </a:r>
            <a:br>
              <a:rPr lang="en-US" dirty="0"/>
            </a:br>
            <a:r>
              <a:rPr lang="en-US" dirty="0"/>
              <a:t>Hardware </a:t>
            </a:r>
            <a:r>
              <a:rPr lang="en-US" dirty="0" smtClean="0"/>
              <a:t>Primitives on FPGAs</a:t>
            </a:r>
            <a:br>
              <a:rPr lang="en-US" dirty="0" smtClean="0"/>
            </a:br>
            <a:r>
              <a:rPr lang="en-US" sz="2700" i="1" dirty="0" smtClean="0">
                <a:solidFill>
                  <a:schemeClr val="tx1">
                    <a:lumMod val="50000"/>
                    <a:lumOff val="50000"/>
                  </a:schemeClr>
                </a:solidFill>
              </a:rPr>
              <a:t>- based on Ring-Learning </a:t>
            </a:r>
            <a:r>
              <a:rPr lang="en-US" sz="2700" i="1" dirty="0">
                <a:solidFill>
                  <a:schemeClr val="tx1">
                    <a:lumMod val="50000"/>
                    <a:lumOff val="50000"/>
                  </a:schemeClr>
                </a:solidFill>
              </a:rPr>
              <a:t>with Errors (R-LWE</a:t>
            </a:r>
            <a:r>
              <a:rPr lang="en-US" sz="2700" i="1" dirty="0" smtClean="0">
                <a:solidFill>
                  <a:schemeClr val="tx1">
                    <a:lumMod val="50000"/>
                    <a:lumOff val="50000"/>
                  </a:schemeClr>
                </a:solidFill>
              </a:rPr>
              <a:t>) and Code-based</a:t>
            </a:r>
            <a:endParaRPr lang="en-US" sz="1800" i="1" dirty="0">
              <a:solidFill>
                <a:schemeClr val="tx1">
                  <a:lumMod val="50000"/>
                  <a:lumOff val="50000"/>
                </a:schemeClr>
              </a:solidFill>
            </a:endParaRPr>
          </a:p>
        </p:txBody>
      </p:sp>
      <p:sp>
        <p:nvSpPr>
          <p:cNvPr id="3" name="Subtitle 2"/>
          <p:cNvSpPr>
            <a:spLocks noGrp="1"/>
          </p:cNvSpPr>
          <p:nvPr>
            <p:ph type="subTitle" idx="1"/>
          </p:nvPr>
        </p:nvSpPr>
        <p:spPr/>
        <p:txBody>
          <a:bodyPr/>
          <a:lstStyle/>
          <a:p>
            <a:r>
              <a:rPr lang="en-US" dirty="0" smtClean="0"/>
              <a:t>Rashmi Agrawal and Lake Bu</a:t>
            </a:r>
          </a:p>
          <a:p>
            <a:r>
              <a:rPr lang="en-US" dirty="0" smtClean="0"/>
              <a:t>ASCS Lab</a:t>
            </a:r>
          </a:p>
          <a:p>
            <a:endParaRPr lang="en-US" dirty="0"/>
          </a:p>
        </p:txBody>
      </p:sp>
      <p:sp>
        <p:nvSpPr>
          <p:cNvPr id="4" name="Slide Number Placeholder 3"/>
          <p:cNvSpPr>
            <a:spLocks noGrp="1"/>
          </p:cNvSpPr>
          <p:nvPr>
            <p:ph type="sldNum" sz="quarter" idx="12"/>
          </p:nvPr>
        </p:nvSpPr>
        <p:spPr/>
        <p:txBody>
          <a:bodyPr/>
          <a:lstStyle/>
          <a:p>
            <a:fld id="{9041FEBA-683F-B44C-A647-A4FB58DC8725}" type="slidenum">
              <a:rPr lang="en-US" smtClean="0"/>
              <a:t>1</a:t>
            </a:fld>
            <a:endParaRPr lang="en-US"/>
          </a:p>
        </p:txBody>
      </p:sp>
    </p:spTree>
    <p:extLst>
      <p:ext uri="{BB962C8B-B14F-4D97-AF65-F5344CB8AC3E}">
        <p14:creationId xmlns:p14="http://schemas.microsoft.com/office/powerpoint/2010/main" val="630187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831"/>
            <a:ext cx="8229600" cy="1580401"/>
          </a:xfrm>
        </p:spPr>
        <p:txBody>
          <a:bodyPr>
            <a:normAutofit/>
          </a:bodyPr>
          <a:lstStyle/>
          <a:p>
            <a:r>
              <a:rPr lang="en-US" sz="2400" dirty="0" smtClean="0"/>
              <a:t>Quantum Computer-based Cryptography</a:t>
            </a:r>
            <a:br>
              <a:rPr lang="en-US" sz="2400" dirty="0" smtClean="0"/>
            </a:br>
            <a:r>
              <a:rPr lang="en-US" sz="2400" dirty="0" smtClean="0"/>
              <a:t>vs </a:t>
            </a:r>
            <a:br>
              <a:rPr lang="en-US" sz="2400" dirty="0" smtClean="0"/>
            </a:br>
            <a:r>
              <a:rPr lang="en-US" sz="2400" dirty="0" smtClean="0"/>
              <a:t>General Computer-based Quantum-proof Cryptography</a:t>
            </a:r>
            <a:endParaRPr lang="en-US" sz="2400" dirty="0"/>
          </a:p>
        </p:txBody>
      </p:sp>
      <p:sp>
        <p:nvSpPr>
          <p:cNvPr id="4" name="Slide Number Placeholder 3"/>
          <p:cNvSpPr>
            <a:spLocks noGrp="1"/>
          </p:cNvSpPr>
          <p:nvPr>
            <p:ph type="sldNum" sz="quarter" idx="12"/>
          </p:nvPr>
        </p:nvSpPr>
        <p:spPr/>
        <p:txBody>
          <a:bodyPr/>
          <a:lstStyle/>
          <a:p>
            <a:fld id="{9041FEBA-683F-B44C-A647-A4FB58DC8725}" type="slidenum">
              <a:rPr lang="en-US" smtClean="0"/>
              <a:t>10</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4426" y="1902336"/>
            <a:ext cx="3273379" cy="4446855"/>
          </a:xfrm>
        </p:spPr>
      </p:pic>
    </p:spTree>
    <p:extLst>
      <p:ext uri="{BB962C8B-B14F-4D97-AF65-F5344CB8AC3E}">
        <p14:creationId xmlns:p14="http://schemas.microsoft.com/office/powerpoint/2010/main" val="19129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831"/>
            <a:ext cx="8229600" cy="1580401"/>
          </a:xfrm>
        </p:spPr>
        <p:txBody>
          <a:bodyPr>
            <a:normAutofit/>
          </a:bodyPr>
          <a:lstStyle/>
          <a:p>
            <a:r>
              <a:rPr lang="en-US" sz="2400" dirty="0" smtClean="0"/>
              <a:t>Quantum Computer-based Cryptography</a:t>
            </a:r>
            <a:br>
              <a:rPr lang="en-US" sz="2400" dirty="0" smtClean="0"/>
            </a:br>
            <a:r>
              <a:rPr lang="en-US" sz="2400" dirty="0" smtClean="0"/>
              <a:t>vs </a:t>
            </a:r>
            <a:br>
              <a:rPr lang="en-US" sz="2400" dirty="0" smtClean="0"/>
            </a:br>
            <a:r>
              <a:rPr lang="en-US" sz="2400" dirty="0" smtClean="0"/>
              <a:t>General Computer-based Quantum-proof Cryptography</a:t>
            </a:r>
            <a:endParaRPr lang="en-US" sz="2400" dirty="0"/>
          </a:p>
        </p:txBody>
      </p:sp>
      <p:sp>
        <p:nvSpPr>
          <p:cNvPr id="4" name="Slide Number Placeholder 3"/>
          <p:cNvSpPr>
            <a:spLocks noGrp="1"/>
          </p:cNvSpPr>
          <p:nvPr>
            <p:ph type="sldNum" sz="quarter" idx="12"/>
          </p:nvPr>
        </p:nvSpPr>
        <p:spPr/>
        <p:txBody>
          <a:bodyPr/>
          <a:lstStyle/>
          <a:p>
            <a:fld id="{9041FEBA-683F-B44C-A647-A4FB58DC8725}" type="slidenum">
              <a:rPr lang="en-US" smtClean="0"/>
              <a:t>11</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4426" y="1753048"/>
            <a:ext cx="3273379" cy="444685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871" y="2182761"/>
            <a:ext cx="733658" cy="2482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4974" y="4380268"/>
            <a:ext cx="848033" cy="3392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295" y="4370433"/>
            <a:ext cx="733658" cy="24822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8886" y="2172932"/>
            <a:ext cx="848033" cy="339213"/>
          </a:xfrm>
          <a:prstGeom prst="rect">
            <a:avLst/>
          </a:prstGeom>
        </p:spPr>
      </p:pic>
      <p:pic>
        <p:nvPicPr>
          <p:cNvPr id="10" name="Picture 2" descr="Image result for xilinx basys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83154">
            <a:off x="4392332" y="5886475"/>
            <a:ext cx="725918" cy="454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05878" y="1679509"/>
            <a:ext cx="3732244" cy="312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9483" y="4776919"/>
            <a:ext cx="1084549" cy="656731"/>
          </a:xfrm>
          <a:prstGeom prst="rect">
            <a:avLst/>
          </a:prstGeom>
        </p:spPr>
      </p:pic>
      <p:pic>
        <p:nvPicPr>
          <p:cNvPr id="12" name="Picture 2" descr="IBM Q System One"/>
          <p:cNvPicPr>
            <a:picLocks noChangeAspect="1" noChangeArrowheads="1"/>
          </p:cNvPicPr>
          <p:nvPr/>
        </p:nvPicPr>
        <p:blipFill rotWithShape="1">
          <a:blip r:embed="rId8">
            <a:extLst>
              <a:ext uri="{28A0092B-C50C-407E-A947-70E740481C1C}">
                <a14:useLocalDpi xmlns:a14="http://schemas.microsoft.com/office/drawing/2010/main" val="0"/>
              </a:ext>
            </a:extLst>
          </a:blip>
          <a:srcRect l="19939" r="18563"/>
          <a:stretch/>
        </p:blipFill>
        <p:spPr bwMode="auto">
          <a:xfrm>
            <a:off x="5763007" y="4851686"/>
            <a:ext cx="703462" cy="76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4132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12</a:t>
            </a:fld>
            <a:endParaRPr lang="en-US"/>
          </a:p>
        </p:txBody>
      </p:sp>
      <p:sp>
        <p:nvSpPr>
          <p:cNvPr id="6" name="Content Placeholder 2"/>
          <p:cNvSpPr>
            <a:spLocks noGrp="1"/>
          </p:cNvSpPr>
          <p:nvPr>
            <p:ph idx="1"/>
          </p:nvPr>
        </p:nvSpPr>
        <p:spPr>
          <a:xfrm>
            <a:off x="753029" y="1600200"/>
            <a:ext cx="7664822" cy="4525963"/>
          </a:xfrm>
        </p:spPr>
        <p:txBody>
          <a:bodyPr>
            <a:normAutofit lnSpcReduction="10000"/>
          </a:bodyPr>
          <a:lstStyle/>
          <a:p>
            <a:r>
              <a:rPr lang="en-US" dirty="0" smtClean="0">
                <a:solidFill>
                  <a:schemeClr val="bg1">
                    <a:lumMod val="50000"/>
                  </a:schemeClr>
                </a:solidFill>
              </a:rPr>
              <a:t>Motivation</a:t>
            </a:r>
          </a:p>
          <a:p>
            <a:pPr lvl="1"/>
            <a:r>
              <a:rPr lang="en-US" sz="1600" dirty="0">
                <a:solidFill>
                  <a:schemeClr val="bg1">
                    <a:lumMod val="50000"/>
                  </a:schemeClr>
                </a:solidFill>
              </a:rPr>
              <a:t>W</a:t>
            </a:r>
            <a:r>
              <a:rPr lang="en-US" sz="1600" dirty="0" smtClean="0">
                <a:solidFill>
                  <a:schemeClr val="bg1">
                    <a:lumMod val="50000"/>
                  </a:schemeClr>
                </a:solidFill>
              </a:rPr>
              <a:t>hy quantum-proof?</a:t>
            </a:r>
          </a:p>
          <a:p>
            <a:r>
              <a:rPr lang="en-US" dirty="0" smtClean="0"/>
              <a:t>NIST</a:t>
            </a:r>
          </a:p>
          <a:p>
            <a:pPr lvl="1"/>
            <a:r>
              <a:rPr lang="en-US" sz="1600" dirty="0">
                <a:solidFill>
                  <a:srgbClr val="C00000"/>
                </a:solidFill>
              </a:rPr>
              <a:t>S</a:t>
            </a:r>
            <a:r>
              <a:rPr lang="en-US" sz="1600" dirty="0" smtClean="0">
                <a:solidFill>
                  <a:srgbClr val="C00000"/>
                </a:solidFill>
              </a:rPr>
              <a:t>teps </a:t>
            </a:r>
            <a:r>
              <a:rPr lang="en-US" sz="1600" dirty="0">
                <a:solidFill>
                  <a:srgbClr val="C00000"/>
                </a:solidFill>
              </a:rPr>
              <a:t>towards standardization</a:t>
            </a:r>
          </a:p>
          <a:p>
            <a:r>
              <a:rPr lang="en-US" dirty="0" smtClean="0">
                <a:solidFill>
                  <a:schemeClr val="bg1">
                    <a:lumMod val="75000"/>
                  </a:schemeClr>
                </a:solidFill>
              </a:rPr>
              <a:t>Design Workflow</a:t>
            </a:r>
          </a:p>
          <a:p>
            <a:r>
              <a:rPr lang="en-US" dirty="0" smtClean="0">
                <a:solidFill>
                  <a:schemeClr val="bg1">
                    <a:lumMod val="75000"/>
                  </a:schemeClr>
                </a:solidFill>
              </a:rPr>
              <a:t>R-LWE</a:t>
            </a:r>
          </a:p>
          <a:p>
            <a:pPr lvl="1"/>
            <a:r>
              <a:rPr lang="en-US" sz="1600" dirty="0" smtClean="0">
                <a:solidFill>
                  <a:schemeClr val="bg1">
                    <a:lumMod val="75000"/>
                  </a:schemeClr>
                </a:solidFill>
              </a:rPr>
              <a:t>State of the art</a:t>
            </a:r>
          </a:p>
          <a:p>
            <a:pPr lvl="1"/>
            <a:r>
              <a:rPr lang="en-US" sz="1600" dirty="0" smtClean="0">
                <a:solidFill>
                  <a:schemeClr val="bg1">
                    <a:lumMod val="75000"/>
                  </a:schemeClr>
                </a:solidFill>
              </a:rPr>
              <a:t>Implementation</a:t>
            </a:r>
          </a:p>
          <a:p>
            <a:pPr lvl="1"/>
            <a:r>
              <a:rPr lang="en-US" sz="1600" dirty="0" smtClean="0">
                <a:solidFill>
                  <a:schemeClr val="bg1">
                    <a:lumMod val="75000"/>
                  </a:schemeClr>
                </a:solidFill>
              </a:rPr>
              <a:t>Results</a:t>
            </a:r>
          </a:p>
          <a:p>
            <a:r>
              <a:rPr lang="en-US" dirty="0" smtClean="0">
                <a:solidFill>
                  <a:schemeClr val="bg1">
                    <a:lumMod val="75000"/>
                  </a:schemeClr>
                </a:solidFill>
              </a:rPr>
              <a:t>Code-based</a:t>
            </a:r>
          </a:p>
          <a:p>
            <a:pPr lvl="1"/>
            <a:r>
              <a:rPr lang="en-US" sz="1600" dirty="0" smtClean="0">
                <a:solidFill>
                  <a:schemeClr val="bg1">
                    <a:lumMod val="75000"/>
                  </a:schemeClr>
                </a:solidFill>
              </a:rPr>
              <a:t>State of the art</a:t>
            </a:r>
          </a:p>
          <a:p>
            <a:pPr lvl="1"/>
            <a:r>
              <a:rPr lang="en-US" sz="1600" dirty="0" smtClean="0">
                <a:solidFill>
                  <a:schemeClr val="bg1">
                    <a:lumMod val="75000"/>
                  </a:schemeClr>
                </a:solidFill>
              </a:rPr>
              <a:t>Proposed algorithm</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1999921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777" y="552624"/>
            <a:ext cx="8229600" cy="824213"/>
          </a:xfrm>
        </p:spPr>
        <p:txBody>
          <a:bodyPr>
            <a:noAutofit/>
          </a:bodyPr>
          <a:lstStyle/>
          <a:p>
            <a:r>
              <a:rPr lang="en-US" sz="2800" dirty="0" smtClean="0"/>
              <a:t>Post-Quantum Cryptography (PQC) Standardization (</a:t>
            </a:r>
            <a:r>
              <a:rPr lang="en-US" sz="2800" dirty="0" smtClean="0">
                <a:solidFill>
                  <a:schemeClr val="accent1"/>
                </a:solidFill>
              </a:rPr>
              <a:t>Round -1</a:t>
            </a:r>
            <a:r>
              <a:rPr lang="en-US" sz="2800" dirty="0" smtClean="0"/>
              <a:t>)</a:t>
            </a:r>
            <a:endParaRPr lang="en-US" sz="2800" dirty="0"/>
          </a:p>
        </p:txBody>
      </p:sp>
      <p:sp>
        <p:nvSpPr>
          <p:cNvPr id="5" name="Slide Number Placeholder 4"/>
          <p:cNvSpPr>
            <a:spLocks noGrp="1"/>
          </p:cNvSpPr>
          <p:nvPr>
            <p:ph type="sldNum" sz="quarter" idx="12"/>
          </p:nvPr>
        </p:nvSpPr>
        <p:spPr/>
        <p:txBody>
          <a:bodyPr/>
          <a:lstStyle/>
          <a:p>
            <a:fld id="{9041FEBA-683F-B44C-A647-A4FB58DC8725}" type="slidenum">
              <a:rPr lang="en-US" smtClean="0"/>
              <a:t>13</a:t>
            </a:fld>
            <a:endParaRPr lang="en-US"/>
          </a:p>
        </p:txBody>
      </p:sp>
      <p:sp>
        <p:nvSpPr>
          <p:cNvPr id="6" name="Content Placeholder 5"/>
          <p:cNvSpPr>
            <a:spLocks noGrp="1"/>
          </p:cNvSpPr>
          <p:nvPr>
            <p:ph idx="1"/>
          </p:nvPr>
        </p:nvSpPr>
        <p:spPr>
          <a:xfrm>
            <a:off x="815788" y="1600200"/>
            <a:ext cx="4154322" cy="4525963"/>
          </a:xfrm>
        </p:spPr>
        <p:txBody>
          <a:bodyPr>
            <a:normAutofit/>
          </a:bodyPr>
          <a:lstStyle/>
          <a:p>
            <a:r>
              <a:rPr lang="en-US" dirty="0"/>
              <a:t>NIST</a:t>
            </a:r>
          </a:p>
          <a:p>
            <a:pPr lvl="1"/>
            <a:r>
              <a:rPr lang="en-US" dirty="0" smtClean="0"/>
              <a:t>Jan 2017 – Dec 2018</a:t>
            </a:r>
            <a:endParaRPr lang="en-US" dirty="0"/>
          </a:p>
          <a:p>
            <a:pPr lvl="1"/>
            <a:r>
              <a:rPr lang="en-US" dirty="0"/>
              <a:t>Evaluating 69 </a:t>
            </a:r>
            <a:r>
              <a:rPr lang="en-US" sz="1400" dirty="0" smtClean="0"/>
              <a:t>(5 withdrawn)</a:t>
            </a:r>
            <a:r>
              <a:rPr lang="en-US" dirty="0" smtClean="0"/>
              <a:t> submissions </a:t>
            </a:r>
            <a:r>
              <a:rPr lang="en-US" dirty="0"/>
              <a:t>of </a:t>
            </a:r>
            <a:r>
              <a:rPr lang="en-US" dirty="0" smtClean="0"/>
              <a:t>PQC, </a:t>
            </a:r>
            <a:r>
              <a:rPr lang="en-US" dirty="0"/>
              <a:t>to bring up a </a:t>
            </a:r>
            <a:r>
              <a:rPr lang="en-US" dirty="0" smtClean="0"/>
              <a:t>standard </a:t>
            </a:r>
            <a:r>
              <a:rPr lang="en-US" sz="1400" dirty="0" smtClean="0"/>
              <a:t>(just like AES or RSA)</a:t>
            </a:r>
            <a:r>
              <a:rPr lang="en-US" dirty="0" smtClean="0"/>
              <a:t>:</a:t>
            </a:r>
            <a:endParaRPr lang="en-US" dirty="0"/>
          </a:p>
          <a:p>
            <a:pPr lvl="2"/>
            <a:r>
              <a:rPr lang="en-US" dirty="0"/>
              <a:t>21 lattice-based</a:t>
            </a:r>
          </a:p>
          <a:p>
            <a:pPr lvl="2"/>
            <a:r>
              <a:rPr lang="en-US" dirty="0"/>
              <a:t>18 code-based</a:t>
            </a:r>
          </a:p>
          <a:p>
            <a:pPr lvl="2"/>
            <a:r>
              <a:rPr lang="en-US" dirty="0"/>
              <a:t>Some hash-based</a:t>
            </a:r>
          </a:p>
          <a:p>
            <a:pPr lvl="2"/>
            <a:r>
              <a:rPr lang="en-US" dirty="0"/>
              <a:t>Some others</a:t>
            </a:r>
          </a:p>
          <a:p>
            <a:endParaRPr lang="en-US" dirty="0"/>
          </a:p>
        </p:txBody>
      </p:sp>
      <p:sp>
        <p:nvSpPr>
          <p:cNvPr id="8" name="Rectangle 7"/>
          <p:cNvSpPr/>
          <p:nvPr/>
        </p:nvSpPr>
        <p:spPr>
          <a:xfrm>
            <a:off x="1568824" y="6611942"/>
            <a:ext cx="5558118" cy="276999"/>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[1] https</a:t>
            </a:r>
            <a:r>
              <a:rPr lang="en-US" sz="1200" dirty="0">
                <a:latin typeface="Times New Roman" panose="02020603050405020304" pitchFamily="18" charset="0"/>
                <a:cs typeface="Times New Roman" panose="02020603050405020304" pitchFamily="18" charset="0"/>
              </a:rPr>
              <a:t>://csrc.nist.gov/projects/post-quantum-cryptography/round-1-submissions</a:t>
            </a:r>
          </a:p>
        </p:txBody>
      </p:sp>
      <p:pic>
        <p:nvPicPr>
          <p:cNvPr id="4" name="Picture 3"/>
          <p:cNvPicPr>
            <a:picLocks noChangeAspect="1"/>
          </p:cNvPicPr>
          <p:nvPr/>
        </p:nvPicPr>
        <p:blipFill>
          <a:blip r:embed="rId3"/>
          <a:stretch>
            <a:fillRect/>
          </a:stretch>
        </p:blipFill>
        <p:spPr>
          <a:xfrm>
            <a:off x="5050792" y="1370013"/>
            <a:ext cx="3912231" cy="4211172"/>
          </a:xfrm>
          <a:prstGeom prst="rect">
            <a:avLst/>
          </a:prstGeom>
        </p:spPr>
      </p:pic>
      <p:cxnSp>
        <p:nvCxnSpPr>
          <p:cNvPr id="10" name="Straight Connector 9"/>
          <p:cNvCxnSpPr/>
          <p:nvPr/>
        </p:nvCxnSpPr>
        <p:spPr>
          <a:xfrm flipV="1">
            <a:off x="5118847" y="3944469"/>
            <a:ext cx="537882" cy="1"/>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flipV="1">
            <a:off x="5118847" y="5235387"/>
            <a:ext cx="537882" cy="1"/>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5038012" y="1517518"/>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
        <p:nvSpPr>
          <p:cNvPr id="13" name="TextBox 12"/>
          <p:cNvSpPr txBox="1"/>
          <p:nvPr/>
        </p:nvSpPr>
        <p:spPr>
          <a:xfrm>
            <a:off x="4970110" y="5579724"/>
            <a:ext cx="4145687" cy="261610"/>
          </a:xfrm>
          <a:prstGeom prst="rect">
            <a:avLst/>
          </a:prstGeom>
          <a:noFill/>
        </p:spPr>
        <p:txBody>
          <a:bodyPr wrap="none" rtlCol="0">
            <a:spAutoFit/>
          </a:bodyPr>
          <a:lstStyle/>
          <a:p>
            <a:r>
              <a:rPr lang="en-US" sz="1100" dirty="0" smtClean="0">
                <a:ln>
                  <a:solidFill>
                    <a:schemeClr val="accent2"/>
                  </a:solidFill>
                </a:ln>
                <a:latin typeface="Avenir Book" panose="02000503020000020003" pitchFamily="2" charset="0"/>
              </a:rPr>
              <a:t>Submission deadline Nov 30, 2017. List updated Dec 20, 2018.</a:t>
            </a:r>
            <a:endParaRPr lang="en-US" sz="1600" dirty="0">
              <a:ln>
                <a:solidFill>
                  <a:schemeClr val="accent2"/>
                </a:solidFill>
              </a:ln>
              <a:latin typeface="Avenir Book" panose="02000503020000020003" pitchFamily="2" charset="0"/>
            </a:endParaRPr>
          </a:p>
        </p:txBody>
      </p:sp>
      <p:cxnSp>
        <p:nvCxnSpPr>
          <p:cNvPr id="7" name="Straight Connector 6"/>
          <p:cNvCxnSpPr/>
          <p:nvPr/>
        </p:nvCxnSpPr>
        <p:spPr>
          <a:xfrm>
            <a:off x="2033472" y="4428288"/>
            <a:ext cx="180066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p:cNvCxnSpPr/>
          <p:nvPr/>
        </p:nvCxnSpPr>
        <p:spPr>
          <a:xfrm>
            <a:off x="2045192" y="4791708"/>
            <a:ext cx="1800665"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69945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25" y="740770"/>
            <a:ext cx="8349175" cy="676868"/>
          </a:xfrm>
        </p:spPr>
        <p:txBody>
          <a:bodyPr>
            <a:noAutofit/>
          </a:bodyPr>
          <a:lstStyle/>
          <a:p>
            <a:r>
              <a:rPr lang="en-US" sz="2800" dirty="0"/>
              <a:t>Post-Quantum Cryptography (PQC) Standardization (</a:t>
            </a:r>
            <a:r>
              <a:rPr lang="en-US" sz="2800" dirty="0">
                <a:solidFill>
                  <a:schemeClr val="accent1"/>
                </a:solidFill>
              </a:rPr>
              <a:t>Round </a:t>
            </a:r>
            <a:r>
              <a:rPr lang="en-US" sz="2800" dirty="0" smtClean="0">
                <a:solidFill>
                  <a:schemeClr val="accent1"/>
                </a:solidFill>
              </a:rPr>
              <a:t>-2</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9041FEBA-683F-B44C-A647-A4FB58DC8725}" type="slidenum">
              <a:rPr lang="en-US" smtClean="0"/>
              <a:t>14</a:t>
            </a:fld>
            <a:endParaRPr lang="en-US"/>
          </a:p>
        </p:txBody>
      </p:sp>
      <p:sp>
        <p:nvSpPr>
          <p:cNvPr id="5" name="Content Placeholder 5"/>
          <p:cNvSpPr txBox="1">
            <a:spLocks/>
          </p:cNvSpPr>
          <p:nvPr/>
        </p:nvSpPr>
        <p:spPr>
          <a:xfrm>
            <a:off x="60449" y="1664059"/>
            <a:ext cx="4154322"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NIST</a:t>
            </a:r>
          </a:p>
          <a:p>
            <a:pPr lvl="1"/>
            <a:r>
              <a:rPr lang="en-US" dirty="0" smtClean="0"/>
              <a:t>Jan 30, 2019 published candidates of Round-2: </a:t>
            </a:r>
          </a:p>
          <a:p>
            <a:pPr lvl="1"/>
            <a:r>
              <a:rPr lang="en-US" dirty="0" smtClean="0"/>
              <a:t>27 submissions </a:t>
            </a:r>
          </a:p>
          <a:p>
            <a:pPr lvl="1"/>
            <a:r>
              <a:rPr lang="en-US" dirty="0" smtClean="0"/>
              <a:t>Who survived?</a:t>
            </a:r>
          </a:p>
          <a:p>
            <a:pPr lvl="2"/>
            <a:r>
              <a:rPr lang="en-US" dirty="0" smtClean="0">
                <a:solidFill>
                  <a:srgbClr val="0070C0"/>
                </a:solidFill>
              </a:rPr>
              <a:t>12</a:t>
            </a:r>
            <a:r>
              <a:rPr lang="en-US" dirty="0" smtClean="0"/>
              <a:t> lattice-based</a:t>
            </a:r>
          </a:p>
          <a:p>
            <a:pPr lvl="2"/>
            <a:r>
              <a:rPr lang="en-US" dirty="0">
                <a:solidFill>
                  <a:srgbClr val="0070C0"/>
                </a:solidFill>
              </a:rPr>
              <a:t>8</a:t>
            </a:r>
            <a:r>
              <a:rPr lang="en-US" dirty="0" smtClean="0"/>
              <a:t> code-based</a:t>
            </a:r>
          </a:p>
          <a:p>
            <a:pPr lvl="2"/>
            <a:r>
              <a:rPr lang="en-US" dirty="0"/>
              <a:t>s</a:t>
            </a:r>
            <a:r>
              <a:rPr lang="en-US" dirty="0" smtClean="0"/>
              <a:t>ome multivariate-based and hash based for digital signatures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6" y="1917289"/>
            <a:ext cx="5231563" cy="4070555"/>
          </a:xfrm>
          <a:prstGeom prst="rect">
            <a:avLst/>
          </a:prstGeom>
        </p:spPr>
      </p:pic>
      <p:cxnSp>
        <p:nvCxnSpPr>
          <p:cNvPr id="10" name="Straight Connector 9"/>
          <p:cNvCxnSpPr/>
          <p:nvPr/>
        </p:nvCxnSpPr>
        <p:spPr>
          <a:xfrm>
            <a:off x="6197600" y="2235200"/>
            <a:ext cx="914400" cy="0"/>
          </a:xfrm>
          <a:prstGeom prst="line">
            <a:avLst/>
          </a:prstGeom>
          <a:ln>
            <a:solidFill>
              <a:srgbClr val="B1202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856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15</a:t>
            </a:fld>
            <a:endParaRPr lang="en-US"/>
          </a:p>
        </p:txBody>
      </p:sp>
      <p:sp>
        <p:nvSpPr>
          <p:cNvPr id="5" name="Title 1"/>
          <p:cNvSpPr txBox="1">
            <a:spLocks/>
          </p:cNvSpPr>
          <p:nvPr/>
        </p:nvSpPr>
        <p:spPr>
          <a:xfrm>
            <a:off x="337625" y="740770"/>
            <a:ext cx="8349175" cy="67686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r>
              <a:rPr lang="en-US" sz="2800" smtClean="0"/>
              <a:t>Post-Quantum Cryptography (PQC) Standardization (</a:t>
            </a:r>
            <a:r>
              <a:rPr lang="en-US" sz="2800" smtClean="0">
                <a:solidFill>
                  <a:schemeClr val="accent1"/>
                </a:solidFill>
              </a:rPr>
              <a:t>Round -2</a:t>
            </a:r>
            <a:r>
              <a:rPr lang="en-US" sz="2800" smtClean="0"/>
              <a:t>)</a:t>
            </a:r>
            <a:endParaRPr lang="en-US" sz="2800" dirty="0"/>
          </a:p>
        </p:txBody>
      </p:sp>
      <p:graphicFrame>
        <p:nvGraphicFramePr>
          <p:cNvPr id="7" name="Table 6"/>
          <p:cNvGraphicFramePr>
            <a:graphicFrameLocks noGrp="1"/>
          </p:cNvGraphicFramePr>
          <p:nvPr>
            <p:extLst>
              <p:ext uri="{D42A27DB-BD31-4B8C-83A1-F6EECF244321}">
                <p14:modId xmlns:p14="http://schemas.microsoft.com/office/powerpoint/2010/main" val="251404057"/>
              </p:ext>
            </p:extLst>
          </p:nvPr>
        </p:nvGraphicFramePr>
        <p:xfrm>
          <a:off x="590838" y="1800669"/>
          <a:ext cx="8215533" cy="3727932"/>
        </p:xfrm>
        <a:graphic>
          <a:graphicData uri="http://schemas.openxmlformats.org/drawingml/2006/table">
            <a:tbl>
              <a:tblPr firstRow="1" firstCol="1" bandRow="1"/>
              <a:tblGrid>
                <a:gridCol w="484122">
                  <a:extLst>
                    <a:ext uri="{9D8B030D-6E8A-4147-A177-3AD203B41FA5}">
                      <a16:colId xmlns:a16="http://schemas.microsoft.com/office/drawing/2014/main" val="1874516301"/>
                    </a:ext>
                  </a:extLst>
                </a:gridCol>
                <a:gridCol w="2421420">
                  <a:extLst>
                    <a:ext uri="{9D8B030D-6E8A-4147-A177-3AD203B41FA5}">
                      <a16:colId xmlns:a16="http://schemas.microsoft.com/office/drawing/2014/main" val="2108213198"/>
                    </a:ext>
                  </a:extLst>
                </a:gridCol>
                <a:gridCol w="1018355">
                  <a:extLst>
                    <a:ext uri="{9D8B030D-6E8A-4147-A177-3AD203B41FA5}">
                      <a16:colId xmlns:a16="http://schemas.microsoft.com/office/drawing/2014/main" val="1527039759"/>
                    </a:ext>
                  </a:extLst>
                </a:gridCol>
                <a:gridCol w="1745750">
                  <a:extLst>
                    <a:ext uri="{9D8B030D-6E8A-4147-A177-3AD203B41FA5}">
                      <a16:colId xmlns:a16="http://schemas.microsoft.com/office/drawing/2014/main" val="165548003"/>
                    </a:ext>
                  </a:extLst>
                </a:gridCol>
                <a:gridCol w="1236573">
                  <a:extLst>
                    <a:ext uri="{9D8B030D-6E8A-4147-A177-3AD203B41FA5}">
                      <a16:colId xmlns:a16="http://schemas.microsoft.com/office/drawing/2014/main" val="2275903521"/>
                    </a:ext>
                  </a:extLst>
                </a:gridCol>
                <a:gridCol w="1309313">
                  <a:extLst>
                    <a:ext uri="{9D8B030D-6E8A-4147-A177-3AD203B41FA5}">
                      <a16:colId xmlns:a16="http://schemas.microsoft.com/office/drawing/2014/main" val="3620052740"/>
                    </a:ext>
                  </a:extLst>
                </a:gridCol>
              </a:tblGrid>
              <a:tr h="366666">
                <a:tc rowSpan="2">
                  <a:txBody>
                    <a:bodyPr/>
                    <a:lstStyle/>
                    <a:p>
                      <a:pPr marL="0" marR="0" algn="ctr">
                        <a:lnSpc>
                          <a:spcPct val="107000"/>
                        </a:lnSpc>
                        <a:spcBef>
                          <a:spcPts val="0"/>
                        </a:spcBef>
                        <a:spcAft>
                          <a:spcPts val="0"/>
                        </a:spcAft>
                      </a:pPr>
                      <a:r>
                        <a:rPr lang="en-US" sz="1400" b="1" dirty="0" smtClean="0">
                          <a:effectLst/>
                          <a:latin typeface="Times New Roman" panose="02020603050405020304" pitchFamily="18" charset="0"/>
                          <a:ea typeface="DengXian"/>
                          <a:cs typeface="Times New Roman" panose="02020603050405020304" pitchFamily="18" charset="0"/>
                        </a:rPr>
                        <a:t>Sr. No.</a:t>
                      </a:r>
                      <a:r>
                        <a:rPr lang="en-US" sz="1400" b="1"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800" b="1" dirty="0">
                          <a:solidFill>
                            <a:srgbClr val="C00000"/>
                          </a:solidFill>
                          <a:effectLst/>
                          <a:latin typeface="Times New Roman" panose="02020603050405020304" pitchFamily="18" charset="0"/>
                          <a:ea typeface="DengXian"/>
                          <a:cs typeface="Times New Roman" panose="02020603050405020304" pitchFamily="18" charset="0"/>
                        </a:rPr>
                        <a:t>Public-Key Encryption</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22102893"/>
                  </a:ext>
                </a:extLst>
              </a:tr>
              <a:tr h="560211">
                <a:tc vMerge="1">
                  <a:txBody>
                    <a:bodyPr/>
                    <a:lstStyle/>
                    <a:p>
                      <a:endParaRPr lang="en-US"/>
                    </a:p>
                  </a:txBody>
                  <a:tcPr/>
                </a:tc>
                <a:tc gridSpan="2">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DengXian"/>
                          <a:cs typeface="Times New Roman" panose="02020603050405020304" pitchFamily="18" charset="0"/>
                        </a:rPr>
                        <a:t>Lattice-based/Ring-LWE</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DengXian"/>
                          <a:cs typeface="Times New Roman" panose="02020603050405020304" pitchFamily="18" charset="0"/>
                        </a:rPr>
                        <a:t>Code-based</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tc hMerge="1">
                  <a:txBody>
                    <a:bodyPr/>
                    <a:lstStyle/>
                    <a:p>
                      <a:endParaRPr lang="en-US"/>
                    </a:p>
                  </a:txBody>
                  <a:tcPr/>
                </a:tc>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Other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272125881"/>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1</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a:solidFill>
                            <a:srgbClr val="0563C1"/>
                          </a:solidFill>
                          <a:effectLst/>
                          <a:latin typeface="Times New Roman" panose="02020603050405020304" pitchFamily="18" charset="0"/>
                          <a:ea typeface="DengXian"/>
                          <a:cs typeface="Times New Roman" panose="02020603050405020304" pitchFamily="18" charset="0"/>
                          <a:hlinkClick r:id="rId3"/>
                        </a:rPr>
                        <a:t>NTRU Prime</a:t>
                      </a: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4"/>
                        </a:rPr>
                        <a:t>Classic McEliece</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(Binary </a:t>
                      </a:r>
                      <a:r>
                        <a:rPr lang="en-US" sz="1400" dirty="0" err="1">
                          <a:solidFill>
                            <a:srgbClr val="7F7F7F"/>
                          </a:solidFill>
                          <a:effectLst/>
                          <a:latin typeface="Times New Roman" panose="02020603050405020304" pitchFamily="18" charset="0"/>
                          <a:ea typeface="DengXian"/>
                          <a:cs typeface="Times New Roman" panose="02020603050405020304" pitchFamily="18" charset="0"/>
                        </a:rPr>
                        <a:t>Goppa</a:t>
                      </a:r>
                      <a:r>
                        <a:rPr lang="en-US" sz="1400" dirty="0">
                          <a:solidFill>
                            <a:srgbClr val="7F7F7F"/>
                          </a:solidFill>
                          <a:effectLst/>
                          <a:latin typeface="Times New Roman" panose="02020603050405020304" pitchFamily="18" charset="0"/>
                          <a:ea typeface="DengXian"/>
                          <a:cs typeface="Times New Roman" panose="02020603050405020304" pitchFamily="18" charset="0"/>
                        </a:rPr>
                        <a:t>)</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1489234"/>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2</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5"/>
                        </a:rPr>
                        <a:t>NTRU</a:t>
                      </a:r>
                      <a:r>
                        <a:rPr lang="en-US" sz="1400">
                          <a:effectLst/>
                          <a:latin typeface="Times New Roman" panose="02020603050405020304" pitchFamily="18" charset="0"/>
                          <a:ea typeface="DengXian"/>
                          <a:cs typeface="Times New Roman" panose="02020603050405020304" pitchFamily="18" charset="0"/>
                        </a:rPr>
                        <a:t> </a:t>
                      </a:r>
                      <a:r>
                        <a:rPr lang="en-US" sz="1400">
                          <a:solidFill>
                            <a:srgbClr val="538135"/>
                          </a:solidFill>
                          <a:effectLst/>
                          <a:latin typeface="Times New Roman" panose="02020603050405020304" pitchFamily="18" charset="0"/>
                          <a:ea typeface="DengXian"/>
                          <a:cs typeface="Times New Roman" panose="02020603050405020304" pitchFamily="18" charset="0"/>
                        </a:rPr>
                        <a:t/>
                      </a:r>
                      <a:br>
                        <a:rPr lang="en-US" sz="1400">
                          <a:solidFill>
                            <a:srgbClr val="538135"/>
                          </a:solidFill>
                          <a:effectLst/>
                          <a:latin typeface="Times New Roman" panose="02020603050405020304" pitchFamily="18" charset="0"/>
                          <a:ea typeface="DengXian"/>
                          <a:cs typeface="Times New Roman" panose="02020603050405020304" pitchFamily="18" charset="0"/>
                        </a:rPr>
                      </a:br>
                      <a:r>
                        <a:rPr lang="en-US" sz="1400" i="1">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(R-lattice)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6"/>
                        </a:rPr>
                        <a:t>HQC</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(BCH &amp; cyclic)</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1992097"/>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3</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7"/>
                        </a:rPr>
                        <a:t>LAC</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8"/>
                        </a:rPr>
                        <a:t>RQC</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(cyclic)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3054986"/>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4</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9"/>
                        </a:rPr>
                        <a:t>SABER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(Mod-LWR)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0"/>
                        </a:rPr>
                        <a:t>LEDA</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(LDPC)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0691863"/>
                  </a:ext>
                </a:extLst>
              </a:tr>
              <a:tr h="560211">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5</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1"/>
                        </a:rPr>
                        <a:t>Round5</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2"/>
                        </a:rPr>
                        <a:t>ROLLO </a:t>
                      </a:r>
                      <a:br>
                        <a:rPr lang="en-US" sz="1400" u="sng">
                          <a:solidFill>
                            <a:srgbClr val="0563C1"/>
                          </a:solidFill>
                          <a:effectLst/>
                          <a:latin typeface="Times New Roman" panose="02020603050405020304" pitchFamily="18" charset="0"/>
                          <a:ea typeface="DengXian"/>
                          <a:cs typeface="Times New Roman" panose="02020603050405020304" pitchFamily="18" charset="0"/>
                          <a:hlinkClick r:id="rId12"/>
                        </a:rPr>
                      </a:b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2"/>
                        </a:rPr>
                        <a:t>(LAKE &amp; LOCKER)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(LRPC)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165049"/>
                  </a:ext>
                </a:extLst>
              </a:tr>
            </a:tbl>
          </a:graphicData>
        </a:graphic>
      </p:graphicFrame>
    </p:spTree>
    <p:extLst>
      <p:ext uri="{BB962C8B-B14F-4D97-AF65-F5344CB8AC3E}">
        <p14:creationId xmlns:p14="http://schemas.microsoft.com/office/powerpoint/2010/main" val="27016684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16</a:t>
            </a:fld>
            <a:endParaRPr lang="en-US"/>
          </a:p>
        </p:txBody>
      </p:sp>
      <p:sp>
        <p:nvSpPr>
          <p:cNvPr id="5" name="Title 1"/>
          <p:cNvSpPr>
            <a:spLocks noGrp="1"/>
          </p:cNvSpPr>
          <p:nvPr>
            <p:ph type="title"/>
          </p:nvPr>
        </p:nvSpPr>
        <p:spPr>
          <a:xfrm>
            <a:off x="337625" y="740770"/>
            <a:ext cx="8349175" cy="676868"/>
          </a:xfrm>
        </p:spPr>
        <p:txBody>
          <a:bodyPr>
            <a:noAutofit/>
          </a:bodyPr>
          <a:lstStyle/>
          <a:p>
            <a:r>
              <a:rPr lang="en-US" sz="2800" dirty="0"/>
              <a:t>Post-Quantum Cryptography (PQC) Standardization (</a:t>
            </a:r>
            <a:r>
              <a:rPr lang="en-US" sz="2800" dirty="0">
                <a:solidFill>
                  <a:schemeClr val="accent1"/>
                </a:solidFill>
              </a:rPr>
              <a:t>Round </a:t>
            </a:r>
            <a:r>
              <a:rPr lang="en-US" sz="2800" dirty="0" smtClean="0">
                <a:solidFill>
                  <a:schemeClr val="accent1"/>
                </a:solidFill>
              </a:rPr>
              <a:t>-2</a:t>
            </a:r>
            <a:r>
              <a:rPr lang="en-US" sz="2800" dirty="0" smtClean="0"/>
              <a:t>)</a:t>
            </a:r>
            <a:endParaRPr lang="en-US" sz="2800" dirty="0"/>
          </a:p>
        </p:txBody>
      </p:sp>
      <p:graphicFrame>
        <p:nvGraphicFramePr>
          <p:cNvPr id="6" name="Table 5"/>
          <p:cNvGraphicFramePr>
            <a:graphicFrameLocks noGrp="1"/>
          </p:cNvGraphicFramePr>
          <p:nvPr>
            <p:extLst>
              <p:ext uri="{D42A27DB-BD31-4B8C-83A1-F6EECF244321}">
                <p14:modId xmlns:p14="http://schemas.microsoft.com/office/powerpoint/2010/main" val="3356469167"/>
              </p:ext>
            </p:extLst>
          </p:nvPr>
        </p:nvGraphicFramePr>
        <p:xfrm>
          <a:off x="773724" y="1899141"/>
          <a:ext cx="7793500" cy="3907043"/>
        </p:xfrm>
        <a:graphic>
          <a:graphicData uri="http://schemas.openxmlformats.org/drawingml/2006/table">
            <a:tbl>
              <a:tblPr firstRow="1" firstCol="1" bandRow="1"/>
              <a:tblGrid>
                <a:gridCol w="429352">
                  <a:extLst>
                    <a:ext uri="{9D8B030D-6E8A-4147-A177-3AD203B41FA5}">
                      <a16:colId xmlns:a16="http://schemas.microsoft.com/office/drawing/2014/main" val="2298475549"/>
                    </a:ext>
                  </a:extLst>
                </a:gridCol>
                <a:gridCol w="2257930">
                  <a:extLst>
                    <a:ext uri="{9D8B030D-6E8A-4147-A177-3AD203B41FA5}">
                      <a16:colId xmlns:a16="http://schemas.microsoft.com/office/drawing/2014/main" val="4147271281"/>
                    </a:ext>
                  </a:extLst>
                </a:gridCol>
                <a:gridCol w="1035044">
                  <a:extLst>
                    <a:ext uri="{9D8B030D-6E8A-4147-A177-3AD203B41FA5}">
                      <a16:colId xmlns:a16="http://schemas.microsoft.com/office/drawing/2014/main" val="461124810"/>
                    </a:ext>
                  </a:extLst>
                </a:gridCol>
                <a:gridCol w="1725074">
                  <a:extLst>
                    <a:ext uri="{9D8B030D-6E8A-4147-A177-3AD203B41FA5}">
                      <a16:colId xmlns:a16="http://schemas.microsoft.com/office/drawing/2014/main" val="111681085"/>
                    </a:ext>
                  </a:extLst>
                </a:gridCol>
                <a:gridCol w="1104047">
                  <a:extLst>
                    <a:ext uri="{9D8B030D-6E8A-4147-A177-3AD203B41FA5}">
                      <a16:colId xmlns:a16="http://schemas.microsoft.com/office/drawing/2014/main" val="2995171411"/>
                    </a:ext>
                  </a:extLst>
                </a:gridCol>
                <a:gridCol w="1242053">
                  <a:extLst>
                    <a:ext uri="{9D8B030D-6E8A-4147-A177-3AD203B41FA5}">
                      <a16:colId xmlns:a16="http://schemas.microsoft.com/office/drawing/2014/main" val="1870463590"/>
                    </a:ext>
                  </a:extLst>
                </a:gridCol>
              </a:tblGrid>
              <a:tr h="342451">
                <a:tc rowSpan="2">
                  <a:txBody>
                    <a:bodyPr/>
                    <a:lstStyle/>
                    <a:p>
                      <a:pPr marL="0" marR="0" algn="ctr">
                        <a:lnSpc>
                          <a:spcPct val="107000"/>
                        </a:lnSpc>
                        <a:spcBef>
                          <a:spcPts val="0"/>
                        </a:spcBef>
                        <a:spcAft>
                          <a:spcPts val="0"/>
                        </a:spcAft>
                      </a:pPr>
                      <a:r>
                        <a:rPr lang="en-US" sz="1400" b="1" dirty="0" smtClean="0">
                          <a:effectLst/>
                          <a:latin typeface="Times New Roman" panose="02020603050405020304" pitchFamily="18" charset="0"/>
                          <a:ea typeface="DengXian"/>
                          <a:cs typeface="Times New Roman" panose="02020603050405020304" pitchFamily="18" charset="0"/>
                        </a:rPr>
                        <a:t>Sr. No.</a:t>
                      </a:r>
                      <a:r>
                        <a:rPr lang="en-US" sz="1400" b="1"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5">
                  <a:txBody>
                    <a:bodyPr/>
                    <a:lstStyle/>
                    <a:p>
                      <a:pPr marL="0" marR="0" algn="ctr">
                        <a:lnSpc>
                          <a:spcPct val="107000"/>
                        </a:lnSpc>
                        <a:spcBef>
                          <a:spcPts val="0"/>
                        </a:spcBef>
                        <a:spcAft>
                          <a:spcPts val="0"/>
                        </a:spcAft>
                      </a:pPr>
                      <a:r>
                        <a:rPr lang="en-US" sz="1800" b="1" dirty="0">
                          <a:solidFill>
                            <a:srgbClr val="C00000"/>
                          </a:solidFill>
                          <a:effectLst/>
                          <a:latin typeface="Times New Roman" panose="02020603050405020304" pitchFamily="18" charset="0"/>
                          <a:ea typeface="DengXian"/>
                          <a:cs typeface="Times New Roman" panose="02020603050405020304" pitchFamily="18" charset="0"/>
                        </a:rPr>
                        <a:t>Key Establishment/Encapsulation </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38735494"/>
                  </a:ext>
                </a:extLst>
              </a:tr>
              <a:tr h="491704">
                <a:tc vMerge="1">
                  <a:txBody>
                    <a:bodyPr/>
                    <a:lstStyle/>
                    <a:p>
                      <a:endParaRPr lang="en-US"/>
                    </a:p>
                  </a:txBody>
                  <a:tcPr/>
                </a:tc>
                <a:tc gridSpan="2">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DengXian"/>
                          <a:cs typeface="Times New Roman" panose="02020603050405020304" pitchFamily="18" charset="0"/>
                        </a:rPr>
                        <a:t>Lattice-based/Ring-LWE</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Code-based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tc hMerge="1">
                  <a:txBody>
                    <a:bodyPr/>
                    <a:lstStyle/>
                    <a:p>
                      <a:endParaRPr lang="en-US"/>
                    </a:p>
                  </a:txBody>
                  <a:tcPr/>
                </a:tc>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Other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641115981"/>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1</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err="1">
                          <a:solidFill>
                            <a:srgbClr val="0563C1"/>
                          </a:solidFill>
                          <a:effectLst/>
                          <a:latin typeface="Times New Roman" panose="02020603050405020304" pitchFamily="18" charset="0"/>
                          <a:ea typeface="DengXian"/>
                          <a:cs typeface="Times New Roman" panose="02020603050405020304" pitchFamily="18" charset="0"/>
                          <a:hlinkClick r:id="rId3"/>
                        </a:rPr>
                        <a:t>NewHope</a:t>
                      </a: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(R-LWE)</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4"/>
                        </a:rPr>
                        <a:t>BIKE</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(MDPC)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a:solidFill>
                            <a:srgbClr val="0563C1"/>
                          </a:solidFill>
                          <a:effectLst/>
                          <a:latin typeface="Times New Roman" panose="02020603050405020304" pitchFamily="18" charset="0"/>
                          <a:ea typeface="DengXian"/>
                          <a:cs typeface="Times New Roman" panose="02020603050405020304" pitchFamily="18" charset="0"/>
                          <a:hlinkClick r:id="rId5"/>
                        </a:rPr>
                        <a:t>SIKE</a:t>
                      </a:r>
                      <a:r>
                        <a:rPr lang="en-US" sz="1400" dirty="0">
                          <a:effectLst/>
                          <a:latin typeface="Times New Roman" panose="02020603050405020304" pitchFamily="18" charset="0"/>
                          <a:ea typeface="DengXian"/>
                          <a:cs typeface="Times New Roman" panose="02020603050405020304" pitchFamily="18" charset="0"/>
                        </a:rPr>
                        <a:t> </a:t>
                      </a:r>
                      <a:r>
                        <a:rPr lang="en-US" sz="1400" dirty="0">
                          <a:solidFill>
                            <a:srgbClr val="538135"/>
                          </a:solidFill>
                          <a:effectLst/>
                          <a:latin typeface="Times New Roman" panose="02020603050405020304" pitchFamily="18" charset="0"/>
                          <a:ea typeface="DengXian"/>
                          <a:cs typeface="Times New Roman" panose="02020603050405020304" pitchFamily="18" charset="0"/>
                        </a:rPr>
                        <a:t>(Isogeny)</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234398"/>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2</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6"/>
                        </a:rPr>
                        <a:t>NTRU</a:t>
                      </a:r>
                      <a:r>
                        <a:rPr lang="en-US" sz="1400">
                          <a:effectLst/>
                          <a:latin typeface="Times New Roman" panose="02020603050405020304" pitchFamily="18" charset="0"/>
                          <a:ea typeface="DengXian"/>
                          <a:cs typeface="Times New Roman" panose="02020603050405020304" pitchFamily="18" charset="0"/>
                        </a:rPr>
                        <a:t> </a:t>
                      </a:r>
                      <a:r>
                        <a:rPr lang="en-US" sz="1400">
                          <a:solidFill>
                            <a:srgbClr val="538135"/>
                          </a:solidFill>
                          <a:effectLst/>
                          <a:latin typeface="Times New Roman" panose="02020603050405020304" pitchFamily="18" charset="0"/>
                          <a:ea typeface="DengXian"/>
                          <a:cs typeface="Times New Roman" panose="02020603050405020304" pitchFamily="18" charset="0"/>
                        </a:rPr>
                        <a:t/>
                      </a:r>
                      <a:br>
                        <a:rPr lang="en-US" sz="1400">
                          <a:solidFill>
                            <a:srgbClr val="538135"/>
                          </a:solidFill>
                          <a:effectLst/>
                          <a:latin typeface="Times New Roman" panose="02020603050405020304" pitchFamily="18" charset="0"/>
                          <a:ea typeface="DengXian"/>
                          <a:cs typeface="Times New Roman" panose="02020603050405020304" pitchFamily="18" charset="0"/>
                        </a:rPr>
                      </a:br>
                      <a:r>
                        <a:rPr lang="en-US" sz="1400" i="1">
                          <a:solidFill>
                            <a:srgbClr val="7F7F7F"/>
                          </a:solidFill>
                          <a:effectLst/>
                          <a:latin typeface="Times New Roman" panose="02020603050405020304" pitchFamily="18" charset="0"/>
                          <a:ea typeface="DengXian"/>
                          <a:cs typeface="Times New Roman" panose="02020603050405020304" pitchFamily="18" charset="0"/>
                        </a:rPr>
                        <a:t>European Encryption Standard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(R-lattice)</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a:solidFill>
                            <a:srgbClr val="0563C1"/>
                          </a:solidFill>
                          <a:effectLst/>
                          <a:latin typeface="Times New Roman" panose="02020603050405020304" pitchFamily="18" charset="0"/>
                          <a:ea typeface="DengXian"/>
                          <a:cs typeface="Times New Roman" panose="02020603050405020304" pitchFamily="18" charset="0"/>
                          <a:hlinkClick r:id="rId7"/>
                        </a:rPr>
                        <a:t>NTS-KEM</a:t>
                      </a: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(Binary Goppa)</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7614423"/>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3</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8"/>
                        </a:rPr>
                        <a:t>FrodoKEM</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dirty="0">
                          <a:solidFill>
                            <a:srgbClr val="0563C1"/>
                          </a:solidFill>
                          <a:effectLst/>
                          <a:latin typeface="Times New Roman" panose="02020603050405020304" pitchFamily="18" charset="0"/>
                          <a:ea typeface="DengXian"/>
                          <a:cs typeface="Times New Roman" panose="02020603050405020304" pitchFamily="18" charset="0"/>
                          <a:hlinkClick r:id="rId9"/>
                        </a:rPr>
                        <a:t>LEDA</a:t>
                      </a: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(LDPC)</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792226"/>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4</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0"/>
                        </a:rPr>
                        <a:t>CRYSTALS-KYBER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1"/>
                        </a:rPr>
                        <a:t>ROLLO </a:t>
                      </a:r>
                      <a:br>
                        <a:rPr lang="en-US" sz="1400" u="sng">
                          <a:solidFill>
                            <a:srgbClr val="0563C1"/>
                          </a:solidFill>
                          <a:effectLst/>
                          <a:latin typeface="Times New Roman" panose="02020603050405020304" pitchFamily="18" charset="0"/>
                          <a:ea typeface="DengXian"/>
                          <a:cs typeface="Times New Roman" panose="02020603050405020304" pitchFamily="18" charset="0"/>
                          <a:hlinkClick r:id="rId11"/>
                        </a:rPr>
                      </a:b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1"/>
                        </a:rPr>
                        <a:t>(LAKE &amp; LOCKER)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solidFill>
                            <a:srgbClr val="7F7F7F"/>
                          </a:solidFill>
                          <a:effectLst/>
                          <a:latin typeface="Times New Roman" panose="02020603050405020304" pitchFamily="18" charset="0"/>
                          <a:ea typeface="DengXian"/>
                          <a:cs typeface="Times New Roman" panose="02020603050405020304" pitchFamily="18" charset="0"/>
                        </a:rPr>
                        <a:t>(LRPC)</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772228"/>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5</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2"/>
                        </a:rPr>
                        <a:t>SABER</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(Mod-LWR)</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859680"/>
                  </a:ext>
                </a:extLst>
              </a:tr>
              <a:tr h="477608">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6</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3"/>
                        </a:rPr>
                        <a:t>Three Bears</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(Mod-LWE)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8243187"/>
                  </a:ext>
                </a:extLst>
              </a:tr>
            </a:tbl>
          </a:graphicData>
        </a:graphic>
      </p:graphicFrame>
    </p:spTree>
    <p:extLst>
      <p:ext uri="{BB962C8B-B14F-4D97-AF65-F5344CB8AC3E}">
        <p14:creationId xmlns:p14="http://schemas.microsoft.com/office/powerpoint/2010/main" val="4206414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17</a:t>
            </a:fld>
            <a:endParaRPr lang="en-US"/>
          </a:p>
        </p:txBody>
      </p:sp>
      <p:sp>
        <p:nvSpPr>
          <p:cNvPr id="5" name="Title 1"/>
          <p:cNvSpPr>
            <a:spLocks noGrp="1"/>
          </p:cNvSpPr>
          <p:nvPr>
            <p:ph type="title"/>
          </p:nvPr>
        </p:nvSpPr>
        <p:spPr>
          <a:xfrm>
            <a:off x="337625" y="740770"/>
            <a:ext cx="8349175" cy="676868"/>
          </a:xfrm>
        </p:spPr>
        <p:txBody>
          <a:bodyPr>
            <a:noAutofit/>
          </a:bodyPr>
          <a:lstStyle/>
          <a:p>
            <a:r>
              <a:rPr lang="en-US" sz="2800" dirty="0"/>
              <a:t>Post-Quantum Cryptography (PQC) Standardization (</a:t>
            </a:r>
            <a:r>
              <a:rPr lang="en-US" sz="2800" dirty="0">
                <a:solidFill>
                  <a:schemeClr val="accent1"/>
                </a:solidFill>
              </a:rPr>
              <a:t>Round </a:t>
            </a:r>
            <a:r>
              <a:rPr lang="en-US" sz="2800" dirty="0" smtClean="0">
                <a:solidFill>
                  <a:schemeClr val="accent1"/>
                </a:solidFill>
              </a:rPr>
              <a:t>-2</a:t>
            </a:r>
            <a:r>
              <a:rPr lang="en-US" sz="2800" dirty="0" smtClean="0"/>
              <a:t>)</a:t>
            </a:r>
            <a:endParaRPr lang="en-US" sz="2800" dirty="0"/>
          </a:p>
        </p:txBody>
      </p:sp>
      <p:graphicFrame>
        <p:nvGraphicFramePr>
          <p:cNvPr id="6" name="Table 5"/>
          <p:cNvGraphicFramePr>
            <a:graphicFrameLocks noGrp="1"/>
          </p:cNvGraphicFramePr>
          <p:nvPr>
            <p:extLst>
              <p:ext uri="{D42A27DB-BD31-4B8C-83A1-F6EECF244321}">
                <p14:modId xmlns:p14="http://schemas.microsoft.com/office/powerpoint/2010/main" val="3217375941"/>
              </p:ext>
            </p:extLst>
          </p:nvPr>
        </p:nvGraphicFramePr>
        <p:xfrm>
          <a:off x="1012875" y="2194560"/>
          <a:ext cx="7371470" cy="2855742"/>
        </p:xfrm>
        <a:graphic>
          <a:graphicData uri="http://schemas.openxmlformats.org/drawingml/2006/table">
            <a:tbl>
              <a:tblPr firstRow="1" firstCol="1" bandRow="1"/>
              <a:tblGrid>
                <a:gridCol w="372494">
                  <a:extLst>
                    <a:ext uri="{9D8B030D-6E8A-4147-A177-3AD203B41FA5}">
                      <a16:colId xmlns:a16="http://schemas.microsoft.com/office/drawing/2014/main" val="4140610726"/>
                    </a:ext>
                  </a:extLst>
                </a:gridCol>
                <a:gridCol w="2411412">
                  <a:extLst>
                    <a:ext uri="{9D8B030D-6E8A-4147-A177-3AD203B41FA5}">
                      <a16:colId xmlns:a16="http://schemas.microsoft.com/office/drawing/2014/main" val="3809198033"/>
                    </a:ext>
                  </a:extLst>
                </a:gridCol>
                <a:gridCol w="1117483">
                  <a:extLst>
                    <a:ext uri="{9D8B030D-6E8A-4147-A177-3AD203B41FA5}">
                      <a16:colId xmlns:a16="http://schemas.microsoft.com/office/drawing/2014/main" val="2221341093"/>
                    </a:ext>
                  </a:extLst>
                </a:gridCol>
                <a:gridCol w="2411412">
                  <a:extLst>
                    <a:ext uri="{9D8B030D-6E8A-4147-A177-3AD203B41FA5}">
                      <a16:colId xmlns:a16="http://schemas.microsoft.com/office/drawing/2014/main" val="1292676146"/>
                    </a:ext>
                  </a:extLst>
                </a:gridCol>
                <a:gridCol w="1058669">
                  <a:extLst>
                    <a:ext uri="{9D8B030D-6E8A-4147-A177-3AD203B41FA5}">
                      <a16:colId xmlns:a16="http://schemas.microsoft.com/office/drawing/2014/main" val="2127573351"/>
                    </a:ext>
                  </a:extLst>
                </a:gridCol>
              </a:tblGrid>
              <a:tr h="376544">
                <a:tc rowSpan="2">
                  <a:txBody>
                    <a:bodyPr/>
                    <a:lstStyle/>
                    <a:p>
                      <a:pPr marL="0" marR="0" algn="ctr">
                        <a:lnSpc>
                          <a:spcPct val="107000"/>
                        </a:lnSpc>
                        <a:spcBef>
                          <a:spcPts val="0"/>
                        </a:spcBef>
                        <a:spcAft>
                          <a:spcPts val="0"/>
                        </a:spcAft>
                      </a:pPr>
                      <a:r>
                        <a:rPr lang="en-US" sz="1400" b="1" dirty="0" smtClean="0">
                          <a:effectLst/>
                          <a:latin typeface="Times New Roman" panose="02020603050405020304" pitchFamily="18" charset="0"/>
                          <a:ea typeface="DengXian"/>
                          <a:cs typeface="Times New Roman" panose="02020603050405020304" pitchFamily="18" charset="0"/>
                        </a:rPr>
                        <a:t>Sr. No</a:t>
                      </a:r>
                      <a:r>
                        <a:rPr lang="en-US" sz="1400" b="1"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b="1" dirty="0">
                          <a:solidFill>
                            <a:srgbClr val="C00000"/>
                          </a:solidFill>
                          <a:effectLst/>
                          <a:latin typeface="Times New Roman" panose="02020603050405020304" pitchFamily="18" charset="0"/>
                          <a:ea typeface="DengXian"/>
                          <a:cs typeface="Times New Roman" panose="02020603050405020304" pitchFamily="18" charset="0"/>
                        </a:rPr>
                        <a:t>Digital Signature</a:t>
                      </a:r>
                      <a:endParaRPr lang="en-US"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069132"/>
                  </a:ext>
                </a:extLst>
              </a:tr>
              <a:tr h="507478">
                <a:tc vMerge="1">
                  <a:txBody>
                    <a:bodyPr/>
                    <a:lstStyle/>
                    <a:p>
                      <a:endParaRPr lang="en-US"/>
                    </a:p>
                  </a:txBody>
                  <a:tcPr/>
                </a:tc>
                <a:tc gridSpan="2">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Lattice-based/Ring-LWE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tc hMerge="1">
                  <a:txBody>
                    <a:bodyPr/>
                    <a:lstStyle/>
                    <a:p>
                      <a:endParaRPr lang="en-US"/>
                    </a:p>
                  </a:txBody>
                  <a:tcPr/>
                </a:tc>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Multivariate-based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Hash-based</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2820888"/>
                  </a:ext>
                </a:extLst>
              </a:tr>
              <a:tr h="492930">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1</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3"/>
                        </a:rPr>
                        <a:t>FALCON</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(NTRU R-lattice)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4"/>
                        </a:rPr>
                        <a:t>GeMSS</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5"/>
                        </a:rPr>
                        <a:t>Picnic</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5455786"/>
                  </a:ext>
                </a:extLst>
              </a:tr>
              <a:tr h="492930">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2</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6"/>
                        </a:rPr>
                        <a:t>qTESLA</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7"/>
                        </a:rPr>
                        <a:t>MQDSS</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8"/>
                        </a:rPr>
                        <a:t>SPHINCS+</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07487"/>
                  </a:ext>
                </a:extLst>
              </a:tr>
              <a:tr h="492930">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3</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9"/>
                        </a:rPr>
                        <a:t>CRYSTALS-DILITHIUM</a:t>
                      </a: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solidFill>
                            <a:srgbClr val="7F7F7F"/>
                          </a:solidFill>
                          <a:effectLst/>
                          <a:latin typeface="Times New Roman" panose="02020603050405020304" pitchFamily="18" charset="0"/>
                          <a:ea typeface="DengXian"/>
                          <a:cs typeface="Times New Roman" panose="02020603050405020304" pitchFamily="18" charset="0"/>
                        </a:rPr>
                        <a:t>(R-LWE)</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0"/>
                        </a:rPr>
                        <a:t>LUOV</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198124"/>
                  </a:ext>
                </a:extLst>
              </a:tr>
              <a:tr h="492930">
                <a:tc>
                  <a:txBody>
                    <a:bodyPr/>
                    <a:lstStyle/>
                    <a:p>
                      <a:pPr marL="0" marR="0" algn="ctr">
                        <a:lnSpc>
                          <a:spcPct val="107000"/>
                        </a:lnSpc>
                        <a:spcBef>
                          <a:spcPts val="0"/>
                        </a:spcBef>
                        <a:spcAft>
                          <a:spcPts val="0"/>
                        </a:spcAft>
                      </a:pPr>
                      <a:r>
                        <a:rPr lang="en-US" sz="1400" b="1">
                          <a:effectLst/>
                          <a:latin typeface="Times New Roman" panose="02020603050405020304" pitchFamily="18" charset="0"/>
                          <a:ea typeface="DengXian"/>
                          <a:cs typeface="Times New Roman" panose="02020603050405020304" pitchFamily="18" charset="0"/>
                        </a:rPr>
                        <a:t>4</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DengXian"/>
                          <a:cs typeface="Times New Roman" panose="02020603050405020304" pitchFamily="18" charset="0"/>
                        </a:rPr>
                        <a:t> </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u="sng">
                          <a:solidFill>
                            <a:srgbClr val="0563C1"/>
                          </a:solidFill>
                          <a:effectLst/>
                          <a:latin typeface="Times New Roman" panose="02020603050405020304" pitchFamily="18" charset="0"/>
                          <a:ea typeface="DengXian"/>
                          <a:cs typeface="Times New Roman" panose="02020603050405020304" pitchFamily="18" charset="0"/>
                          <a:hlinkClick r:id="rId10"/>
                        </a:rPr>
                        <a:t>Rainbow</a:t>
                      </a:r>
                      <a:endParaRPr lang="en-US" sz="140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DengXian"/>
                          <a:cs typeface="Times New Roman" panose="02020603050405020304" pitchFamily="18" charset="0"/>
                        </a:rPr>
                        <a:t> </a:t>
                      </a:r>
                      <a:endParaRPr lang="en-US" sz="1400" dirty="0">
                        <a:effectLst/>
                        <a:latin typeface="Calibri" panose="020F0502020204030204" pitchFamily="34" charset="0"/>
                        <a:ea typeface="DengXian"/>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6762477"/>
                  </a:ext>
                </a:extLst>
              </a:tr>
            </a:tbl>
          </a:graphicData>
        </a:graphic>
      </p:graphicFrame>
    </p:spTree>
    <p:extLst>
      <p:ext uri="{BB962C8B-B14F-4D97-AF65-F5344CB8AC3E}">
        <p14:creationId xmlns:p14="http://schemas.microsoft.com/office/powerpoint/2010/main" val="363029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18</a:t>
            </a:fld>
            <a:endParaRPr lang="en-US"/>
          </a:p>
        </p:txBody>
      </p:sp>
      <p:sp>
        <p:nvSpPr>
          <p:cNvPr id="6" name="Content Placeholder 2"/>
          <p:cNvSpPr>
            <a:spLocks noGrp="1"/>
          </p:cNvSpPr>
          <p:nvPr>
            <p:ph idx="1"/>
          </p:nvPr>
        </p:nvSpPr>
        <p:spPr>
          <a:xfrm>
            <a:off x="753029" y="1600200"/>
            <a:ext cx="7664822" cy="4525963"/>
          </a:xfrm>
        </p:spPr>
        <p:txBody>
          <a:bodyPr>
            <a:normAutofit lnSpcReduction="10000"/>
          </a:bodyPr>
          <a:lstStyle/>
          <a:p>
            <a:r>
              <a:rPr lang="en-US" dirty="0" smtClean="0">
                <a:solidFill>
                  <a:schemeClr val="bg1">
                    <a:lumMod val="50000"/>
                  </a:schemeClr>
                </a:solidFill>
              </a:rPr>
              <a:t>Motivation</a:t>
            </a:r>
          </a:p>
          <a:p>
            <a:pPr lvl="1"/>
            <a:r>
              <a:rPr lang="en-US" sz="1600" dirty="0">
                <a:solidFill>
                  <a:schemeClr val="bg1">
                    <a:lumMod val="50000"/>
                  </a:schemeClr>
                </a:solidFill>
              </a:rPr>
              <a:t>W</a:t>
            </a:r>
            <a:r>
              <a:rPr lang="en-US" sz="1600" dirty="0" smtClean="0">
                <a:solidFill>
                  <a:schemeClr val="bg1">
                    <a:lumMod val="50000"/>
                  </a:schemeClr>
                </a:solidFill>
              </a:rPr>
              <a:t>hy quantum-proof?</a:t>
            </a:r>
          </a:p>
          <a:p>
            <a:r>
              <a:rPr lang="en-US" dirty="0" smtClean="0">
                <a:solidFill>
                  <a:schemeClr val="bg1">
                    <a:lumMod val="50000"/>
                  </a:schemeClr>
                </a:solidFill>
              </a:rPr>
              <a:t>NIST</a:t>
            </a:r>
          </a:p>
          <a:p>
            <a:pPr lvl="1"/>
            <a:r>
              <a:rPr lang="en-US" sz="1600" dirty="0">
                <a:solidFill>
                  <a:schemeClr val="bg1">
                    <a:lumMod val="50000"/>
                  </a:schemeClr>
                </a:solidFill>
              </a:rPr>
              <a:t>S</a:t>
            </a:r>
            <a:r>
              <a:rPr lang="en-US" sz="1600" dirty="0" smtClean="0">
                <a:solidFill>
                  <a:schemeClr val="bg1">
                    <a:lumMod val="50000"/>
                  </a:schemeClr>
                </a:solidFill>
              </a:rPr>
              <a:t>teps </a:t>
            </a:r>
            <a:r>
              <a:rPr lang="en-US" sz="1600" dirty="0">
                <a:solidFill>
                  <a:schemeClr val="bg1">
                    <a:lumMod val="50000"/>
                  </a:schemeClr>
                </a:solidFill>
              </a:rPr>
              <a:t>towards standardization</a:t>
            </a:r>
          </a:p>
          <a:p>
            <a:r>
              <a:rPr lang="en-US" dirty="0" smtClean="0"/>
              <a:t>Design Workflow</a:t>
            </a:r>
          </a:p>
          <a:p>
            <a:r>
              <a:rPr lang="en-US" dirty="0" smtClean="0">
                <a:solidFill>
                  <a:schemeClr val="bg1">
                    <a:lumMod val="65000"/>
                  </a:schemeClr>
                </a:solidFill>
              </a:rPr>
              <a:t>R-LWE</a:t>
            </a:r>
          </a:p>
          <a:p>
            <a:pPr lvl="1"/>
            <a:r>
              <a:rPr lang="en-US" sz="1600" dirty="0" smtClean="0">
                <a:solidFill>
                  <a:schemeClr val="bg1">
                    <a:lumMod val="65000"/>
                  </a:schemeClr>
                </a:solidFill>
              </a:rPr>
              <a:t>State of the art</a:t>
            </a:r>
          </a:p>
          <a:p>
            <a:pPr lvl="1"/>
            <a:r>
              <a:rPr lang="en-US" sz="1600" dirty="0" smtClean="0">
                <a:solidFill>
                  <a:schemeClr val="bg1">
                    <a:lumMod val="65000"/>
                  </a:schemeClr>
                </a:solidFill>
              </a:rPr>
              <a:t>Implementation</a:t>
            </a:r>
          </a:p>
          <a:p>
            <a:pPr lvl="1"/>
            <a:r>
              <a:rPr lang="en-US" sz="1600" dirty="0" smtClean="0">
                <a:solidFill>
                  <a:schemeClr val="bg1">
                    <a:lumMod val="65000"/>
                  </a:schemeClr>
                </a:solidFill>
              </a:rPr>
              <a:t>Results</a:t>
            </a:r>
          </a:p>
          <a:p>
            <a:r>
              <a:rPr lang="en-US" dirty="0" smtClean="0">
                <a:solidFill>
                  <a:schemeClr val="bg1">
                    <a:lumMod val="65000"/>
                  </a:schemeClr>
                </a:solidFill>
              </a:rPr>
              <a:t>Code-based</a:t>
            </a:r>
          </a:p>
          <a:p>
            <a:pPr lvl="1"/>
            <a:r>
              <a:rPr lang="en-US" sz="1600" dirty="0" smtClean="0">
                <a:solidFill>
                  <a:schemeClr val="bg1">
                    <a:lumMod val="65000"/>
                  </a:schemeClr>
                </a:solidFill>
              </a:rPr>
              <a:t>State of the art</a:t>
            </a:r>
          </a:p>
          <a:p>
            <a:pPr lvl="1"/>
            <a:r>
              <a:rPr lang="en-US" sz="1600" dirty="0" smtClean="0">
                <a:solidFill>
                  <a:schemeClr val="bg1">
                    <a:lumMod val="65000"/>
                  </a:schemeClr>
                </a:solidFill>
              </a:rPr>
              <a:t>Proposed algorithm</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4009483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24" y="563792"/>
            <a:ext cx="8229600" cy="676868"/>
          </a:xfrm>
        </p:spPr>
        <p:txBody>
          <a:bodyPr>
            <a:normAutofit/>
          </a:bodyPr>
          <a:lstStyle/>
          <a:p>
            <a:r>
              <a:rPr lang="en-US" sz="3600" dirty="0" smtClean="0"/>
              <a:t>Design Workflow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19</a:t>
            </a:fld>
            <a:endParaRPr lang="en-US"/>
          </a:p>
        </p:txBody>
      </p:sp>
      <p:grpSp>
        <p:nvGrpSpPr>
          <p:cNvPr id="38" name="Group 37"/>
          <p:cNvGrpSpPr/>
          <p:nvPr/>
        </p:nvGrpSpPr>
        <p:grpSpPr>
          <a:xfrm>
            <a:off x="619435" y="1755623"/>
            <a:ext cx="8037867" cy="716019"/>
            <a:chOff x="619435" y="1755623"/>
            <a:chExt cx="8037867" cy="716019"/>
          </a:xfrm>
        </p:grpSpPr>
        <p:grpSp>
          <p:nvGrpSpPr>
            <p:cNvPr id="11" name="Group 10"/>
            <p:cNvGrpSpPr/>
            <p:nvPr/>
          </p:nvGrpSpPr>
          <p:grpSpPr>
            <a:xfrm>
              <a:off x="619435" y="1912998"/>
              <a:ext cx="8037867" cy="558644"/>
              <a:chOff x="615957" y="1284904"/>
              <a:chExt cx="8037867" cy="558644"/>
            </a:xfrm>
          </p:grpSpPr>
          <p:sp>
            <p:nvSpPr>
              <p:cNvPr id="12" name="Rounded Rectangle 11"/>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p:cNvSpPr txBox="1"/>
              <p:nvPr/>
            </p:nvSpPr>
            <p:spPr>
              <a:xfrm>
                <a:off x="678427" y="1386350"/>
                <a:ext cx="7267476" cy="369332"/>
              </a:xfrm>
              <a:prstGeom prst="rect">
                <a:avLst/>
              </a:prstGeom>
              <a:noFill/>
            </p:spPr>
            <p:txBody>
              <a:bodyPr wrap="square" rtlCol="0">
                <a:spAutoFit/>
              </a:bodyPr>
              <a:lstStyle/>
              <a:p>
                <a:r>
                  <a:rPr lang="en-US" dirty="0" smtClean="0"/>
                  <a:t>Understanding the algorithmic optimizations for Hardware Implementation </a:t>
                </a:r>
                <a:endParaRPr lang="en-US" dirty="0"/>
              </a:p>
            </p:txBody>
          </p:sp>
        </p:grpSp>
        <p:sp>
          <p:nvSpPr>
            <p:cNvPr id="32" name="Down Arrow 31"/>
            <p:cNvSpPr/>
            <p:nvPr/>
          </p:nvSpPr>
          <p:spPr>
            <a:xfrm>
              <a:off x="3921371" y="1755623"/>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635625" y="2400397"/>
            <a:ext cx="8037867" cy="716426"/>
            <a:chOff x="635625" y="2400397"/>
            <a:chExt cx="8037867" cy="716426"/>
          </a:xfrm>
        </p:grpSpPr>
        <p:grpSp>
          <p:nvGrpSpPr>
            <p:cNvPr id="14" name="Group 13"/>
            <p:cNvGrpSpPr/>
            <p:nvPr/>
          </p:nvGrpSpPr>
          <p:grpSpPr>
            <a:xfrm>
              <a:off x="635625" y="2558179"/>
              <a:ext cx="8037867" cy="558644"/>
              <a:chOff x="615957" y="1284904"/>
              <a:chExt cx="8037867" cy="558644"/>
            </a:xfrm>
          </p:grpSpPr>
          <p:sp>
            <p:nvSpPr>
              <p:cNvPr id="15" name="Rounded Rectangle 14"/>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TextBox 15"/>
              <p:cNvSpPr txBox="1"/>
              <p:nvPr/>
            </p:nvSpPr>
            <p:spPr>
              <a:xfrm>
                <a:off x="678427" y="1386350"/>
                <a:ext cx="5191433" cy="369332"/>
              </a:xfrm>
              <a:prstGeom prst="rect">
                <a:avLst/>
              </a:prstGeom>
              <a:noFill/>
            </p:spPr>
            <p:txBody>
              <a:bodyPr wrap="square" rtlCol="0">
                <a:spAutoFit/>
              </a:bodyPr>
              <a:lstStyle/>
              <a:p>
                <a:r>
                  <a:rPr lang="en-US" dirty="0" smtClean="0"/>
                  <a:t>Implementing a small-size example</a:t>
                </a:r>
                <a:endParaRPr lang="en-US" dirty="0"/>
              </a:p>
            </p:txBody>
          </p:sp>
        </p:grpSp>
        <p:sp>
          <p:nvSpPr>
            <p:cNvPr id="33" name="Down Arrow 32"/>
            <p:cNvSpPr/>
            <p:nvPr/>
          </p:nvSpPr>
          <p:spPr>
            <a:xfrm>
              <a:off x="3915506" y="2400397"/>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650371" y="3033445"/>
            <a:ext cx="8037867" cy="717565"/>
            <a:chOff x="650371" y="3033445"/>
            <a:chExt cx="8037867" cy="717565"/>
          </a:xfrm>
        </p:grpSpPr>
        <p:grpSp>
          <p:nvGrpSpPr>
            <p:cNvPr id="19" name="Group 18"/>
            <p:cNvGrpSpPr/>
            <p:nvPr/>
          </p:nvGrpSpPr>
          <p:grpSpPr>
            <a:xfrm>
              <a:off x="650371" y="3192366"/>
              <a:ext cx="8037867" cy="558644"/>
              <a:chOff x="615957" y="1284904"/>
              <a:chExt cx="8037867" cy="558644"/>
            </a:xfrm>
          </p:grpSpPr>
          <p:sp>
            <p:nvSpPr>
              <p:cNvPr id="27" name="Rounded Rectangle 26"/>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TextBox 27"/>
              <p:cNvSpPr txBox="1"/>
              <p:nvPr/>
            </p:nvSpPr>
            <p:spPr>
              <a:xfrm>
                <a:off x="678427" y="1386350"/>
                <a:ext cx="5191433" cy="369332"/>
              </a:xfrm>
              <a:prstGeom prst="rect">
                <a:avLst/>
              </a:prstGeom>
              <a:noFill/>
            </p:spPr>
            <p:txBody>
              <a:bodyPr wrap="square" rtlCol="0">
                <a:spAutoFit/>
              </a:bodyPr>
              <a:lstStyle/>
              <a:p>
                <a:r>
                  <a:rPr lang="en-US" dirty="0" smtClean="0"/>
                  <a:t>Design &amp; implement top-level architecture</a:t>
                </a:r>
                <a:endParaRPr lang="en-US" dirty="0"/>
              </a:p>
            </p:txBody>
          </p:sp>
        </p:grpSp>
        <p:sp>
          <p:nvSpPr>
            <p:cNvPr id="34" name="Down Arrow 33"/>
            <p:cNvSpPr/>
            <p:nvPr/>
          </p:nvSpPr>
          <p:spPr>
            <a:xfrm>
              <a:off x="3915506" y="3033445"/>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653849" y="3648893"/>
            <a:ext cx="8037867" cy="730211"/>
            <a:chOff x="653849" y="3648893"/>
            <a:chExt cx="8037867" cy="730211"/>
          </a:xfrm>
        </p:grpSpPr>
        <p:grpSp>
          <p:nvGrpSpPr>
            <p:cNvPr id="20" name="Group 19"/>
            <p:cNvGrpSpPr/>
            <p:nvPr/>
          </p:nvGrpSpPr>
          <p:grpSpPr>
            <a:xfrm>
              <a:off x="653849" y="3820460"/>
              <a:ext cx="8037867" cy="558644"/>
              <a:chOff x="615957" y="1284904"/>
              <a:chExt cx="8037867" cy="558644"/>
            </a:xfrm>
          </p:grpSpPr>
          <p:sp>
            <p:nvSpPr>
              <p:cNvPr id="25" name="Rounded Rectangle 24"/>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TextBox 25"/>
              <p:cNvSpPr txBox="1"/>
              <p:nvPr/>
            </p:nvSpPr>
            <p:spPr>
              <a:xfrm>
                <a:off x="678427" y="1386350"/>
                <a:ext cx="7690262" cy="369332"/>
              </a:xfrm>
              <a:prstGeom prst="rect">
                <a:avLst/>
              </a:prstGeom>
              <a:noFill/>
            </p:spPr>
            <p:txBody>
              <a:bodyPr wrap="square" rtlCol="0">
                <a:spAutoFit/>
              </a:bodyPr>
              <a:lstStyle/>
              <a:p>
                <a:r>
                  <a:rPr lang="en-US" dirty="0" smtClean="0"/>
                  <a:t>Design FSM of three sub-modules i.e. Key Generation, Encryption &amp; Decryption </a:t>
                </a:r>
                <a:endParaRPr lang="en-US" dirty="0"/>
              </a:p>
            </p:txBody>
          </p:sp>
        </p:grpSp>
        <p:sp>
          <p:nvSpPr>
            <p:cNvPr id="35" name="Down Arrow 34"/>
            <p:cNvSpPr/>
            <p:nvPr/>
          </p:nvSpPr>
          <p:spPr>
            <a:xfrm>
              <a:off x="3915508" y="3648893"/>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670039" y="4317119"/>
            <a:ext cx="8037867" cy="707166"/>
            <a:chOff x="670039" y="4317119"/>
            <a:chExt cx="8037867" cy="707166"/>
          </a:xfrm>
        </p:grpSpPr>
        <p:grpSp>
          <p:nvGrpSpPr>
            <p:cNvPr id="21" name="Group 20"/>
            <p:cNvGrpSpPr/>
            <p:nvPr/>
          </p:nvGrpSpPr>
          <p:grpSpPr>
            <a:xfrm>
              <a:off x="670039" y="4465641"/>
              <a:ext cx="8037867" cy="558644"/>
              <a:chOff x="615957" y="1284904"/>
              <a:chExt cx="8037867" cy="558644"/>
            </a:xfrm>
          </p:grpSpPr>
          <p:sp>
            <p:nvSpPr>
              <p:cNvPr id="22" name="Rounded Rectangle 21"/>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TextBox 22"/>
              <p:cNvSpPr txBox="1"/>
              <p:nvPr/>
            </p:nvSpPr>
            <p:spPr>
              <a:xfrm>
                <a:off x="678427" y="1386350"/>
                <a:ext cx="6464704" cy="369332"/>
              </a:xfrm>
              <a:prstGeom prst="rect">
                <a:avLst/>
              </a:prstGeom>
              <a:noFill/>
            </p:spPr>
            <p:txBody>
              <a:bodyPr wrap="square" rtlCol="0">
                <a:spAutoFit/>
              </a:bodyPr>
              <a:lstStyle/>
              <a:p>
                <a:r>
                  <a:rPr lang="en-US" dirty="0"/>
                  <a:t>I</a:t>
                </a:r>
                <a:r>
                  <a:rPr lang="en-US" dirty="0" smtClean="0"/>
                  <a:t>mplement basic operators i.e. add, sub, </a:t>
                </a:r>
                <a:r>
                  <a:rPr lang="en-US" dirty="0" err="1" smtClean="0"/>
                  <a:t>mul</a:t>
                </a:r>
                <a:r>
                  <a:rPr lang="en-US" dirty="0" smtClean="0"/>
                  <a:t>, division</a:t>
                </a:r>
                <a:endParaRPr lang="en-US" dirty="0"/>
              </a:p>
            </p:txBody>
          </p:sp>
        </p:grpSp>
        <p:sp>
          <p:nvSpPr>
            <p:cNvPr id="36" name="Down Arrow 35"/>
            <p:cNvSpPr/>
            <p:nvPr/>
          </p:nvSpPr>
          <p:spPr>
            <a:xfrm>
              <a:off x="3915509" y="4317119"/>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660210" y="4967746"/>
            <a:ext cx="8037867" cy="710387"/>
            <a:chOff x="660210" y="4967746"/>
            <a:chExt cx="8037867" cy="710387"/>
          </a:xfrm>
        </p:grpSpPr>
        <p:grpSp>
          <p:nvGrpSpPr>
            <p:cNvPr id="17" name="Group 16"/>
            <p:cNvGrpSpPr/>
            <p:nvPr/>
          </p:nvGrpSpPr>
          <p:grpSpPr>
            <a:xfrm>
              <a:off x="660210" y="5119489"/>
              <a:ext cx="8037867" cy="558644"/>
              <a:chOff x="660210" y="5119489"/>
              <a:chExt cx="8037867" cy="558644"/>
            </a:xfrm>
          </p:grpSpPr>
          <p:sp>
            <p:nvSpPr>
              <p:cNvPr id="29" name="Rounded Rectangle 28"/>
              <p:cNvSpPr/>
              <p:nvPr/>
            </p:nvSpPr>
            <p:spPr>
              <a:xfrm>
                <a:off x="660210" y="5119489"/>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TextBox 29"/>
              <p:cNvSpPr txBox="1"/>
              <p:nvPr/>
            </p:nvSpPr>
            <p:spPr>
              <a:xfrm>
                <a:off x="737429" y="5206181"/>
                <a:ext cx="6464704" cy="369332"/>
              </a:xfrm>
              <a:prstGeom prst="rect">
                <a:avLst/>
              </a:prstGeom>
              <a:noFill/>
            </p:spPr>
            <p:txBody>
              <a:bodyPr wrap="square" rtlCol="0">
                <a:spAutoFit/>
              </a:bodyPr>
              <a:lstStyle/>
              <a:p>
                <a:r>
                  <a:rPr lang="en-US" dirty="0" smtClean="0"/>
                  <a:t>Integration and Testing</a:t>
                </a:r>
                <a:endParaRPr lang="en-US" dirty="0"/>
              </a:p>
            </p:txBody>
          </p:sp>
        </p:grpSp>
        <p:sp>
          <p:nvSpPr>
            <p:cNvPr id="37" name="Down Arrow 36"/>
            <p:cNvSpPr/>
            <p:nvPr/>
          </p:nvSpPr>
          <p:spPr>
            <a:xfrm>
              <a:off x="3915509" y="4967746"/>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15957" y="1284904"/>
            <a:ext cx="8037867" cy="558644"/>
            <a:chOff x="615957" y="1284904"/>
            <a:chExt cx="8037867" cy="558644"/>
          </a:xfrm>
        </p:grpSpPr>
        <p:sp>
          <p:nvSpPr>
            <p:cNvPr id="7" name="Rounded Rectangle 6"/>
            <p:cNvSpPr/>
            <p:nvPr/>
          </p:nvSpPr>
          <p:spPr>
            <a:xfrm>
              <a:off x="615957" y="1284904"/>
              <a:ext cx="8037867" cy="558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678427" y="1386350"/>
              <a:ext cx="5191433" cy="369332"/>
            </a:xfrm>
            <a:prstGeom prst="rect">
              <a:avLst/>
            </a:prstGeom>
            <a:noFill/>
          </p:spPr>
          <p:txBody>
            <a:bodyPr wrap="square" rtlCol="0">
              <a:spAutoFit/>
            </a:bodyPr>
            <a:lstStyle/>
            <a:p>
              <a:r>
                <a:rPr lang="en-US" dirty="0" smtClean="0"/>
                <a:t>Understanding the Algorithm and Math</a:t>
              </a:r>
              <a:endParaRPr lang="en-US" dirty="0"/>
            </a:p>
          </p:txBody>
        </p:sp>
      </p:grpSp>
      <p:sp>
        <p:nvSpPr>
          <p:cNvPr id="44" name="Curved Down Arrow 43"/>
          <p:cNvSpPr/>
          <p:nvPr/>
        </p:nvSpPr>
        <p:spPr>
          <a:xfrm rot="16200000">
            <a:off x="-822859" y="4015223"/>
            <a:ext cx="2383149" cy="737431"/>
          </a:xfrm>
          <a:prstGeom prst="curvedDownArrow">
            <a:avLst/>
          </a:prstGeom>
          <a:gradFill>
            <a:gsLst>
              <a:gs pos="0">
                <a:schemeClr val="bg1"/>
              </a:gs>
              <a:gs pos="100000">
                <a:schemeClr val="accent1">
                  <a:tint val="50000"/>
                  <a:shade val="100000"/>
                  <a:satMod val="350000"/>
                </a:schemeClr>
              </a:gs>
            </a:gsLst>
          </a:gra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8" name="Group 47"/>
          <p:cNvGrpSpPr/>
          <p:nvPr/>
        </p:nvGrpSpPr>
        <p:grpSpPr>
          <a:xfrm>
            <a:off x="3588836" y="5524593"/>
            <a:ext cx="1100138" cy="1124880"/>
            <a:chOff x="3588836" y="5524593"/>
            <a:chExt cx="1100138" cy="1124880"/>
          </a:xfrm>
        </p:grpSpPr>
        <p:sp>
          <p:nvSpPr>
            <p:cNvPr id="45" name="Down Arrow 44"/>
            <p:cNvSpPr/>
            <p:nvPr/>
          </p:nvSpPr>
          <p:spPr>
            <a:xfrm>
              <a:off x="3927229" y="5524593"/>
              <a:ext cx="369277" cy="3017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836" y="5777935"/>
              <a:ext cx="1100138" cy="871538"/>
            </a:xfrm>
            <a:prstGeom prst="rect">
              <a:avLst/>
            </a:prstGeom>
          </p:spPr>
        </p:pic>
      </p:grpSp>
    </p:spTree>
    <p:extLst>
      <p:ext uri="{BB962C8B-B14F-4D97-AF65-F5344CB8AC3E}">
        <p14:creationId xmlns:p14="http://schemas.microsoft.com/office/powerpoint/2010/main" val="305608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2</a:t>
            </a:fld>
            <a:endParaRPr lang="en-US"/>
          </a:p>
        </p:txBody>
      </p:sp>
      <p:sp>
        <p:nvSpPr>
          <p:cNvPr id="6" name="Content Placeholder 2"/>
          <p:cNvSpPr>
            <a:spLocks noGrp="1"/>
          </p:cNvSpPr>
          <p:nvPr>
            <p:ph idx="1"/>
          </p:nvPr>
        </p:nvSpPr>
        <p:spPr>
          <a:xfrm>
            <a:off x="753029" y="1600200"/>
            <a:ext cx="7664822" cy="4525963"/>
          </a:xfrm>
        </p:spPr>
        <p:txBody>
          <a:bodyPr>
            <a:normAutofit lnSpcReduction="10000"/>
          </a:bodyPr>
          <a:lstStyle/>
          <a:p>
            <a:r>
              <a:rPr lang="en-US" dirty="0" smtClean="0"/>
              <a:t>Motivation</a:t>
            </a:r>
          </a:p>
          <a:p>
            <a:pPr lvl="1"/>
            <a:r>
              <a:rPr lang="en-US" sz="1600" dirty="0">
                <a:solidFill>
                  <a:srgbClr val="C00000"/>
                </a:solidFill>
              </a:rPr>
              <a:t>W</a:t>
            </a:r>
            <a:r>
              <a:rPr lang="en-US" sz="1600" dirty="0" smtClean="0">
                <a:solidFill>
                  <a:srgbClr val="C00000"/>
                </a:solidFill>
              </a:rPr>
              <a:t>hy quantum-proof?</a:t>
            </a:r>
          </a:p>
          <a:p>
            <a:r>
              <a:rPr lang="en-US" dirty="0" smtClean="0"/>
              <a:t>NIST</a:t>
            </a:r>
          </a:p>
          <a:p>
            <a:pPr lvl="1"/>
            <a:r>
              <a:rPr lang="en-US" sz="1600" dirty="0">
                <a:solidFill>
                  <a:srgbClr val="C00000"/>
                </a:solidFill>
              </a:rPr>
              <a:t>S</a:t>
            </a:r>
            <a:r>
              <a:rPr lang="en-US" sz="1600" dirty="0" smtClean="0">
                <a:solidFill>
                  <a:srgbClr val="C00000"/>
                </a:solidFill>
              </a:rPr>
              <a:t>teps </a:t>
            </a:r>
            <a:r>
              <a:rPr lang="en-US" sz="1600" dirty="0">
                <a:solidFill>
                  <a:srgbClr val="C00000"/>
                </a:solidFill>
              </a:rPr>
              <a:t>towards standardization</a:t>
            </a:r>
          </a:p>
          <a:p>
            <a:r>
              <a:rPr lang="en-US" dirty="0" smtClean="0"/>
              <a:t>Design Workflow</a:t>
            </a:r>
          </a:p>
          <a:p>
            <a:r>
              <a:rPr lang="en-US" dirty="0" smtClean="0"/>
              <a:t>R-LWE</a:t>
            </a:r>
          </a:p>
          <a:p>
            <a:pPr lvl="1"/>
            <a:r>
              <a:rPr lang="en-US" sz="1600" dirty="0" smtClean="0"/>
              <a:t>State of the art</a:t>
            </a:r>
          </a:p>
          <a:p>
            <a:pPr lvl="1"/>
            <a:r>
              <a:rPr lang="en-US" sz="1600" dirty="0" smtClean="0"/>
              <a:t>Implementation</a:t>
            </a:r>
          </a:p>
          <a:p>
            <a:pPr lvl="1"/>
            <a:r>
              <a:rPr lang="en-US" sz="1600" dirty="0" smtClean="0"/>
              <a:t>Results</a:t>
            </a:r>
          </a:p>
          <a:p>
            <a:r>
              <a:rPr lang="en-US" dirty="0" smtClean="0"/>
              <a:t>Code-based</a:t>
            </a:r>
          </a:p>
          <a:p>
            <a:pPr lvl="1"/>
            <a:r>
              <a:rPr lang="en-US" sz="1600" dirty="0" smtClean="0">
                <a:solidFill>
                  <a:srgbClr val="C00000"/>
                </a:solidFill>
              </a:rPr>
              <a:t>State of the art</a:t>
            </a:r>
          </a:p>
          <a:p>
            <a:pPr lvl="1"/>
            <a:r>
              <a:rPr lang="en-US" sz="1600" dirty="0" smtClean="0">
                <a:solidFill>
                  <a:srgbClr val="C00000"/>
                </a:solidFill>
              </a:rPr>
              <a:t>Proposed algorithm</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3595225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20</a:t>
            </a:fld>
            <a:endParaRPr lang="en-US"/>
          </a:p>
        </p:txBody>
      </p:sp>
      <p:sp>
        <p:nvSpPr>
          <p:cNvPr id="6" name="Content Placeholder 2"/>
          <p:cNvSpPr>
            <a:spLocks noGrp="1"/>
          </p:cNvSpPr>
          <p:nvPr>
            <p:ph idx="1"/>
          </p:nvPr>
        </p:nvSpPr>
        <p:spPr>
          <a:xfrm>
            <a:off x="753029" y="1600200"/>
            <a:ext cx="7664822" cy="4525963"/>
          </a:xfrm>
        </p:spPr>
        <p:txBody>
          <a:bodyPr>
            <a:normAutofit lnSpcReduction="10000"/>
          </a:bodyPr>
          <a:lstStyle/>
          <a:p>
            <a:r>
              <a:rPr lang="en-US" dirty="0" smtClean="0">
                <a:solidFill>
                  <a:schemeClr val="bg1">
                    <a:lumMod val="50000"/>
                  </a:schemeClr>
                </a:solidFill>
              </a:rPr>
              <a:t>Motivation</a:t>
            </a:r>
          </a:p>
          <a:p>
            <a:pPr lvl="1"/>
            <a:r>
              <a:rPr lang="en-US" sz="1600" dirty="0">
                <a:solidFill>
                  <a:schemeClr val="bg1">
                    <a:lumMod val="50000"/>
                  </a:schemeClr>
                </a:solidFill>
              </a:rPr>
              <a:t>W</a:t>
            </a:r>
            <a:r>
              <a:rPr lang="en-US" sz="1600" dirty="0" smtClean="0">
                <a:solidFill>
                  <a:schemeClr val="bg1">
                    <a:lumMod val="50000"/>
                  </a:schemeClr>
                </a:solidFill>
              </a:rPr>
              <a:t>hy quantum-proof?</a:t>
            </a:r>
          </a:p>
          <a:p>
            <a:r>
              <a:rPr lang="en-US" dirty="0" smtClean="0">
                <a:solidFill>
                  <a:schemeClr val="bg1">
                    <a:lumMod val="50000"/>
                  </a:schemeClr>
                </a:solidFill>
              </a:rPr>
              <a:t>NIST</a:t>
            </a:r>
          </a:p>
          <a:p>
            <a:pPr lvl="1"/>
            <a:r>
              <a:rPr lang="en-US" sz="1600" dirty="0">
                <a:solidFill>
                  <a:schemeClr val="bg1">
                    <a:lumMod val="50000"/>
                  </a:schemeClr>
                </a:solidFill>
              </a:rPr>
              <a:t>S</a:t>
            </a:r>
            <a:r>
              <a:rPr lang="en-US" sz="1600" dirty="0" smtClean="0">
                <a:solidFill>
                  <a:schemeClr val="bg1">
                    <a:lumMod val="50000"/>
                  </a:schemeClr>
                </a:solidFill>
              </a:rPr>
              <a:t>teps </a:t>
            </a:r>
            <a:r>
              <a:rPr lang="en-US" sz="1600" dirty="0">
                <a:solidFill>
                  <a:schemeClr val="bg1">
                    <a:lumMod val="50000"/>
                  </a:schemeClr>
                </a:solidFill>
              </a:rPr>
              <a:t>towards standardization</a:t>
            </a:r>
          </a:p>
          <a:p>
            <a:r>
              <a:rPr lang="en-US" dirty="0" smtClean="0">
                <a:solidFill>
                  <a:schemeClr val="bg1">
                    <a:lumMod val="50000"/>
                  </a:schemeClr>
                </a:solidFill>
              </a:rPr>
              <a:t>Design Workflow</a:t>
            </a:r>
          </a:p>
          <a:p>
            <a:r>
              <a:rPr lang="en-US" dirty="0" smtClean="0"/>
              <a:t>R-LWE</a:t>
            </a:r>
          </a:p>
          <a:p>
            <a:pPr lvl="1"/>
            <a:r>
              <a:rPr lang="en-US" sz="1600" dirty="0" smtClean="0"/>
              <a:t>State of the art</a:t>
            </a:r>
          </a:p>
          <a:p>
            <a:pPr lvl="1"/>
            <a:r>
              <a:rPr lang="en-US" sz="1600" dirty="0" smtClean="0"/>
              <a:t>Implementation</a:t>
            </a:r>
          </a:p>
          <a:p>
            <a:pPr lvl="1"/>
            <a:r>
              <a:rPr lang="en-US" sz="1600" dirty="0" smtClean="0"/>
              <a:t>Results</a:t>
            </a:r>
          </a:p>
          <a:p>
            <a:r>
              <a:rPr lang="en-US" dirty="0" smtClean="0">
                <a:solidFill>
                  <a:schemeClr val="bg1">
                    <a:lumMod val="65000"/>
                  </a:schemeClr>
                </a:solidFill>
              </a:rPr>
              <a:t>Code-based</a:t>
            </a:r>
          </a:p>
          <a:p>
            <a:pPr lvl="1"/>
            <a:r>
              <a:rPr lang="en-US" sz="1600" dirty="0" smtClean="0">
                <a:solidFill>
                  <a:schemeClr val="bg1">
                    <a:lumMod val="65000"/>
                  </a:schemeClr>
                </a:solidFill>
              </a:rPr>
              <a:t>State of the art</a:t>
            </a:r>
          </a:p>
          <a:p>
            <a:pPr lvl="1"/>
            <a:r>
              <a:rPr lang="en-US" sz="1600" dirty="0" smtClean="0">
                <a:solidFill>
                  <a:schemeClr val="bg1">
                    <a:lumMod val="65000"/>
                  </a:schemeClr>
                </a:solidFill>
              </a:rPr>
              <a:t>Proposed algorithm</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2745323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Why Ring-LWE?</a:t>
            </a:r>
            <a:endParaRPr lang="en-US" sz="2800" dirty="0"/>
          </a:p>
        </p:txBody>
      </p:sp>
      <p:sp>
        <p:nvSpPr>
          <p:cNvPr id="5" name="Slide Number Placeholder 4"/>
          <p:cNvSpPr>
            <a:spLocks noGrp="1"/>
          </p:cNvSpPr>
          <p:nvPr>
            <p:ph type="sldNum" sz="quarter" idx="12"/>
          </p:nvPr>
        </p:nvSpPr>
        <p:spPr/>
        <p:txBody>
          <a:bodyPr/>
          <a:lstStyle/>
          <a:p>
            <a:fld id="{9041FEBA-683F-B44C-A647-A4FB58DC8725}" type="slidenum">
              <a:rPr lang="en-US" smtClean="0"/>
              <a:t>21</a:t>
            </a:fld>
            <a:endParaRPr lang="en-US"/>
          </a:p>
        </p:txBody>
      </p:sp>
      <p:sp>
        <p:nvSpPr>
          <p:cNvPr id="8" name="Rectangle 7"/>
          <p:cNvSpPr/>
          <p:nvPr/>
        </p:nvSpPr>
        <p:spPr>
          <a:xfrm>
            <a:off x="1568824" y="6611942"/>
            <a:ext cx="5558118" cy="276999"/>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[1] </a:t>
            </a:r>
            <a:r>
              <a:rPr lang="en-US" sz="1200" dirty="0">
                <a:latin typeface="Times New Roman" panose="02020603050405020304" pitchFamily="18" charset="0"/>
                <a:cs typeface="Times New Roman" panose="02020603050405020304" pitchFamily="18" charset="0"/>
              </a:rPr>
              <a:t>Urmila </a:t>
            </a:r>
            <a:r>
              <a:rPr lang="en-US" sz="1200" dirty="0" err="1">
                <a:latin typeface="Times New Roman" panose="02020603050405020304" pitchFamily="18" charset="0"/>
                <a:cs typeface="Times New Roman" panose="02020603050405020304" pitchFamily="18" charset="0"/>
              </a:rPr>
              <a:t>Mahadev</a:t>
            </a:r>
            <a:r>
              <a:rPr lang="en-US" sz="1200" dirty="0">
                <a:latin typeface="Times New Roman" panose="02020603050405020304" pitchFamily="18" charset="0"/>
                <a:cs typeface="Times New Roman" panose="02020603050405020304" pitchFamily="18" charset="0"/>
              </a:rPr>
              <a:t>, Classical Homomorphic Encryption for Quantum Circuits, 2018</a:t>
            </a:r>
          </a:p>
        </p:txBody>
      </p:sp>
      <p:sp>
        <p:nvSpPr>
          <p:cNvPr id="14" name="Content Placeholder 2"/>
          <p:cNvSpPr txBox="1">
            <a:spLocks/>
          </p:cNvSpPr>
          <p:nvPr/>
        </p:nvSpPr>
        <p:spPr>
          <a:xfrm>
            <a:off x="457199" y="1627188"/>
            <a:ext cx="8477251" cy="379645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Advantages</a:t>
            </a:r>
          </a:p>
          <a:p>
            <a:pPr lvl="1">
              <a:buFont typeface="+mj-lt"/>
              <a:buAutoNum type="arabicParenR"/>
            </a:pPr>
            <a:r>
              <a:rPr lang="en-US" dirty="0" smtClean="0"/>
              <a:t>A branch of lattice-based cryptosystem</a:t>
            </a:r>
          </a:p>
          <a:p>
            <a:pPr lvl="1">
              <a:buFont typeface="+mj-lt"/>
              <a:buAutoNum type="arabicParenR"/>
            </a:pPr>
            <a:r>
              <a:rPr lang="en-US" dirty="0" smtClean="0"/>
              <a:t>Able to do </a:t>
            </a:r>
          </a:p>
          <a:p>
            <a:pPr lvl="2"/>
            <a:r>
              <a:rPr lang="en-US" dirty="0"/>
              <a:t>P</a:t>
            </a:r>
            <a:r>
              <a:rPr lang="en-US" dirty="0" smtClean="0"/>
              <a:t>ublic-key encryption</a:t>
            </a:r>
          </a:p>
          <a:p>
            <a:pPr lvl="2"/>
            <a:r>
              <a:rPr lang="en-US" dirty="0"/>
              <a:t>K</a:t>
            </a:r>
            <a:r>
              <a:rPr lang="en-US" dirty="0" smtClean="0"/>
              <a:t>ey-exchange mechanism</a:t>
            </a:r>
          </a:p>
          <a:p>
            <a:pPr lvl="2"/>
            <a:r>
              <a:rPr lang="en-US" dirty="0" smtClean="0"/>
              <a:t>Digital signature</a:t>
            </a:r>
          </a:p>
          <a:p>
            <a:pPr lvl="1">
              <a:buFont typeface="+mj-lt"/>
              <a:buAutoNum type="arabicParenR"/>
            </a:pPr>
            <a:r>
              <a:rPr lang="en-US" dirty="0" smtClean="0"/>
              <a:t>Able to build somewhat homomorphic encryption (SHE)</a:t>
            </a:r>
          </a:p>
          <a:p>
            <a:pPr lvl="1">
              <a:buFont typeface="+mj-lt"/>
              <a:buAutoNum type="arabicParenR"/>
            </a:pPr>
            <a:r>
              <a:rPr lang="en-US" dirty="0" smtClean="0"/>
              <a:t>Used for </a:t>
            </a:r>
            <a:r>
              <a:rPr lang="en-US" dirty="0"/>
              <a:t>q</a:t>
            </a:r>
            <a:r>
              <a:rPr lang="en-US" dirty="0" smtClean="0"/>
              <a:t>uantum computation verification and HE</a:t>
            </a:r>
            <a:r>
              <a:rPr lang="en-US" sz="1600" dirty="0" smtClean="0"/>
              <a:t>[1] </a:t>
            </a:r>
          </a:p>
          <a:p>
            <a:pPr lvl="1">
              <a:buFont typeface="+mj-lt"/>
              <a:buAutoNum type="arabicParenR"/>
            </a:pPr>
            <a:r>
              <a:rPr lang="en-US" dirty="0" smtClean="0"/>
              <a:t>Smaller key size </a:t>
            </a:r>
            <a:r>
              <a:rPr lang="en-US" sz="1200" dirty="0" smtClean="0"/>
              <a:t>(7k~15k bits vs. 1MB for code-based &amp; 1TB for “post-quantum RSA”)</a:t>
            </a:r>
          </a:p>
          <a:p>
            <a:pPr lvl="1">
              <a:buFont typeface="+mj-lt"/>
              <a:buAutoNum type="arabicParenR"/>
            </a:pPr>
            <a:r>
              <a:rPr lang="en-US" dirty="0"/>
              <a:t>Simpler </a:t>
            </a:r>
            <a:r>
              <a:rPr lang="en-US" dirty="0" smtClean="0"/>
              <a:t>computation &amp; circuits </a:t>
            </a:r>
            <a:endParaRPr lang="en-US" dirty="0"/>
          </a:p>
        </p:txBody>
      </p:sp>
    </p:spTree>
    <p:extLst>
      <p:ext uri="{BB962C8B-B14F-4D97-AF65-F5344CB8AC3E}">
        <p14:creationId xmlns:p14="http://schemas.microsoft.com/office/powerpoint/2010/main" val="4039478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ed Rectangle 132"/>
          <p:cNvSpPr/>
          <p:nvPr/>
        </p:nvSpPr>
        <p:spPr>
          <a:xfrm>
            <a:off x="560440" y="2032140"/>
            <a:ext cx="4269226" cy="3719731"/>
          </a:xfrm>
          <a:prstGeom prst="roundRect">
            <a:avLst/>
          </a:prstGeom>
          <a:noFill/>
          <a:ln>
            <a:prstDash val="lgDashDot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473479"/>
            <a:ext cx="8229600" cy="676868"/>
          </a:xfrm>
        </p:spPr>
        <p:txBody>
          <a:bodyPr>
            <a:normAutofit/>
          </a:bodyPr>
          <a:lstStyle/>
          <a:p>
            <a:r>
              <a:rPr lang="en-US" sz="3600" dirty="0" smtClean="0"/>
              <a:t>Ring-Learning with Error (R-LWE)</a:t>
            </a:r>
            <a:endParaRPr lang="en-US" sz="3600" dirty="0"/>
          </a:p>
        </p:txBody>
      </p:sp>
      <p:sp>
        <p:nvSpPr>
          <p:cNvPr id="4" name="Slide Number Placeholder 3"/>
          <p:cNvSpPr>
            <a:spLocks noGrp="1"/>
          </p:cNvSpPr>
          <p:nvPr>
            <p:ph type="sldNum" sz="quarter" idx="12"/>
          </p:nvPr>
        </p:nvSpPr>
        <p:spPr/>
        <p:txBody>
          <a:bodyPr/>
          <a:lstStyle/>
          <a:p>
            <a:fld id="{9041FEBA-683F-B44C-A647-A4FB58DC8725}" type="slidenum">
              <a:rPr lang="en-US" smtClean="0"/>
              <a:t>22</a:t>
            </a:fld>
            <a:endParaRPr lang="en-US"/>
          </a:p>
        </p:txBody>
      </p:sp>
      <p:sp>
        <p:nvSpPr>
          <p:cNvPr id="63" name="Content Placeholder 2"/>
          <p:cNvSpPr>
            <a:spLocks noGrp="1"/>
          </p:cNvSpPr>
          <p:nvPr>
            <p:ph idx="1"/>
          </p:nvPr>
        </p:nvSpPr>
        <p:spPr>
          <a:xfrm>
            <a:off x="197902" y="1174364"/>
            <a:ext cx="3372718" cy="621875"/>
          </a:xfrm>
        </p:spPr>
        <p:txBody>
          <a:bodyPr>
            <a:normAutofit fontScale="92500"/>
          </a:bodyPr>
          <a:lstStyle/>
          <a:p>
            <a:r>
              <a:rPr lang="en-US" sz="2200" dirty="0" smtClean="0"/>
              <a:t>Public-Key Cryptosystem</a:t>
            </a:r>
            <a:endParaRPr lang="en-US" sz="2200" dirty="0"/>
          </a:p>
          <a:p>
            <a:pPr marL="457200" lvl="1" indent="0">
              <a:buNone/>
            </a:pPr>
            <a:endParaRPr lang="en-US" sz="2000" dirty="0"/>
          </a:p>
          <a:p>
            <a:pPr marL="457200" lvl="1" indent="0">
              <a:buNone/>
            </a:pPr>
            <a:endParaRPr lang="en-US" sz="2000" dirty="0" smtClean="0"/>
          </a:p>
          <a:p>
            <a:pPr lvl="1"/>
            <a:endParaRPr lang="en-US" sz="2000" dirty="0" smtClean="0"/>
          </a:p>
        </p:txBody>
      </p:sp>
      <p:grpSp>
        <p:nvGrpSpPr>
          <p:cNvPr id="113" name="Group 112"/>
          <p:cNvGrpSpPr/>
          <p:nvPr/>
        </p:nvGrpSpPr>
        <p:grpSpPr>
          <a:xfrm>
            <a:off x="425199" y="1724053"/>
            <a:ext cx="7795784" cy="2512833"/>
            <a:chOff x="-165642" y="1766256"/>
            <a:chExt cx="7795784" cy="2512833"/>
          </a:xfrm>
        </p:grpSpPr>
        <p:grpSp>
          <p:nvGrpSpPr>
            <p:cNvPr id="68" name="Group 67"/>
            <p:cNvGrpSpPr/>
            <p:nvPr/>
          </p:nvGrpSpPr>
          <p:grpSpPr>
            <a:xfrm>
              <a:off x="-165642" y="1766256"/>
              <a:ext cx="4665712" cy="1843091"/>
              <a:chOff x="1495937" y="1555719"/>
              <a:chExt cx="4665712" cy="1843091"/>
            </a:xfrm>
          </p:grpSpPr>
          <p:grpSp>
            <p:nvGrpSpPr>
              <p:cNvPr id="21" name="Group 20"/>
              <p:cNvGrpSpPr/>
              <p:nvPr/>
            </p:nvGrpSpPr>
            <p:grpSpPr>
              <a:xfrm>
                <a:off x="1495937" y="2371869"/>
                <a:ext cx="4665712" cy="1026941"/>
                <a:chOff x="1369328" y="1853298"/>
                <a:chExt cx="4665712" cy="1026941"/>
              </a:xfrm>
            </p:grpSpPr>
            <p:grpSp>
              <p:nvGrpSpPr>
                <p:cNvPr id="17" name="Group 16"/>
                <p:cNvGrpSpPr/>
                <p:nvPr/>
              </p:nvGrpSpPr>
              <p:grpSpPr>
                <a:xfrm>
                  <a:off x="1369328" y="1853298"/>
                  <a:ext cx="4110034" cy="1026941"/>
                  <a:chOff x="1545168" y="2024250"/>
                  <a:chExt cx="4110034" cy="1026941"/>
                </a:xfrm>
              </p:grpSpPr>
              <p:grpSp>
                <p:nvGrpSpPr>
                  <p:cNvPr id="16" name="Group 15"/>
                  <p:cNvGrpSpPr/>
                  <p:nvPr/>
                </p:nvGrpSpPr>
                <p:grpSpPr>
                  <a:xfrm>
                    <a:off x="2180480" y="2024250"/>
                    <a:ext cx="3474722" cy="1026941"/>
                    <a:chOff x="2475909" y="2262174"/>
                    <a:chExt cx="3474722" cy="1026941"/>
                  </a:xfrm>
                </p:grpSpPr>
                <p:cxnSp>
                  <p:nvCxnSpPr>
                    <p:cNvPr id="9" name="Straight Arrow Connector 8"/>
                    <p:cNvCxnSpPr/>
                    <p:nvPr/>
                  </p:nvCxnSpPr>
                  <p:spPr>
                    <a:xfrm>
                      <a:off x="3052692" y="2560320"/>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052692" y="2965938"/>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475909" y="2262174"/>
                      <a:ext cx="3474722" cy="1026941"/>
                      <a:chOff x="281349" y="2262174"/>
                      <a:chExt cx="3474722" cy="1026941"/>
                    </a:xfrm>
                  </p:grpSpPr>
                  <p:grpSp>
                    <p:nvGrpSpPr>
                      <p:cNvPr id="7" name="Group 6"/>
                      <p:cNvGrpSpPr/>
                      <p:nvPr/>
                    </p:nvGrpSpPr>
                    <p:grpSpPr>
                      <a:xfrm>
                        <a:off x="1448970" y="2262174"/>
                        <a:ext cx="2307101" cy="1026941"/>
                        <a:chOff x="1055078" y="2349305"/>
                        <a:chExt cx="2307101" cy="1026941"/>
                      </a:xfrm>
                    </p:grpSpPr>
                    <p:sp>
                      <p:nvSpPr>
                        <p:cNvPr id="5" name="Rounded Rectangle 4"/>
                        <p:cNvSpPr/>
                        <p:nvPr/>
                      </p:nvSpPr>
                      <p:spPr>
                        <a:xfrm>
                          <a:off x="1055078" y="2349305"/>
                          <a:ext cx="2307101" cy="1026941"/>
                        </a:xfrm>
                        <a:prstGeom prst="round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1448970" y="2539609"/>
                          <a:ext cx="1533379" cy="646331"/>
                        </a:xfrm>
                        <a:prstGeom prst="rect">
                          <a:avLst/>
                        </a:prstGeom>
                        <a:noFill/>
                      </p:spPr>
                      <p:txBody>
                        <a:bodyPr wrap="square" rtlCol="0">
                          <a:spAutoFit/>
                        </a:bodyPr>
                        <a:lstStyle/>
                        <a:p>
                          <a:pPr algn="ctr"/>
                          <a:r>
                            <a:rPr lang="en-US" dirty="0" smtClean="0">
                              <a:solidFill>
                                <a:srgbClr val="C00000"/>
                              </a:solidFill>
                            </a:rPr>
                            <a:t>Key Generator</a:t>
                          </a:r>
                        </a:p>
                        <a:p>
                          <a:pPr algn="ctr"/>
                          <a:r>
                            <a:rPr lang="en-US" dirty="0" smtClean="0">
                              <a:solidFill>
                                <a:srgbClr val="C00000"/>
                              </a:solidFill>
                            </a:rPr>
                            <a:t>Module </a:t>
                          </a:r>
                          <a:endParaRPr lang="en-US" dirty="0">
                            <a:solidFill>
                              <a:srgbClr val="C00000"/>
                            </a:solidFill>
                          </a:endParaRPr>
                        </a:p>
                      </p:txBody>
                    </p:sp>
                  </p:grpSp>
                  <p:sp>
                    <p:nvSpPr>
                      <p:cNvPr id="12" name="TextBox 11"/>
                      <p:cNvSpPr txBox="1"/>
                      <p:nvPr/>
                    </p:nvSpPr>
                    <p:spPr>
                      <a:xfrm>
                        <a:off x="932551" y="2639660"/>
                        <a:ext cx="602568" cy="369332"/>
                      </a:xfrm>
                      <a:prstGeom prst="rect">
                        <a:avLst/>
                      </a:prstGeom>
                      <a:noFill/>
                    </p:spPr>
                    <p:txBody>
                      <a:bodyPr wrap="square" rtlCol="0">
                        <a:spAutoFit/>
                      </a:bodyPr>
                      <a:lstStyle/>
                      <a:p>
                        <a:r>
                          <a:rPr lang="en-US" dirty="0" smtClean="0">
                            <a:solidFill>
                              <a:schemeClr val="tx1">
                                <a:lumMod val="50000"/>
                                <a:lumOff val="50000"/>
                              </a:schemeClr>
                            </a:solidFill>
                          </a:rPr>
                          <a:t>e</a:t>
                        </a:r>
                        <a:endParaRPr lang="en-US" dirty="0">
                          <a:solidFill>
                            <a:schemeClr val="tx1">
                              <a:lumMod val="50000"/>
                              <a:lumOff val="50000"/>
                            </a:schemeClr>
                          </a:solidFill>
                        </a:endParaRPr>
                      </a:p>
                    </p:txBody>
                  </p:sp>
                  <p:sp>
                    <p:nvSpPr>
                      <p:cNvPr id="13" name="TextBox 12"/>
                      <p:cNvSpPr txBox="1"/>
                      <p:nvPr/>
                    </p:nvSpPr>
                    <p:spPr>
                      <a:xfrm>
                        <a:off x="281349" y="2405710"/>
                        <a:ext cx="801866" cy="276999"/>
                      </a:xfrm>
                      <a:prstGeom prst="rect">
                        <a:avLst/>
                      </a:prstGeom>
                      <a:noFill/>
                    </p:spPr>
                    <p:txBody>
                      <a:bodyPr wrap="square" rtlCol="0">
                        <a:spAutoFit/>
                      </a:bodyPr>
                      <a:lstStyle/>
                      <a:p>
                        <a:r>
                          <a:rPr lang="en-US" sz="1200" dirty="0" smtClean="0">
                            <a:solidFill>
                              <a:srgbClr val="C00000"/>
                            </a:solidFill>
                          </a:rPr>
                          <a:t>TRNG</a:t>
                        </a:r>
                        <a:endParaRPr lang="en-US" sz="1200" dirty="0">
                          <a:solidFill>
                            <a:srgbClr val="C00000"/>
                          </a:solidFill>
                        </a:endParaRPr>
                      </a:p>
                    </p:txBody>
                  </p:sp>
                </p:grpSp>
              </p:grpSp>
              <p:sp>
                <p:nvSpPr>
                  <p:cNvPr id="14" name="TextBox 13"/>
                  <p:cNvSpPr txBox="1"/>
                  <p:nvPr/>
                </p:nvSpPr>
                <p:spPr>
                  <a:xfrm>
                    <a:off x="1545168" y="2502930"/>
                    <a:ext cx="1418487" cy="461665"/>
                  </a:xfrm>
                  <a:prstGeom prst="rect">
                    <a:avLst/>
                  </a:prstGeom>
                  <a:noFill/>
                </p:spPr>
                <p:txBody>
                  <a:bodyPr wrap="square" rtlCol="0">
                    <a:spAutoFit/>
                  </a:bodyPr>
                  <a:lstStyle/>
                  <a:p>
                    <a:pPr algn="ctr"/>
                    <a:r>
                      <a:rPr lang="en-US" sz="1200" dirty="0" smtClean="0">
                        <a:solidFill>
                          <a:srgbClr val="C00000"/>
                        </a:solidFill>
                      </a:rPr>
                      <a:t>Gaussian Noise </a:t>
                    </a:r>
                  </a:p>
                  <a:p>
                    <a:pPr algn="ctr"/>
                    <a:r>
                      <a:rPr lang="en-US" sz="1200" dirty="0" smtClean="0">
                        <a:solidFill>
                          <a:srgbClr val="C00000"/>
                        </a:solidFill>
                      </a:rPr>
                      <a:t>Sampler</a:t>
                    </a:r>
                    <a:endParaRPr lang="en-US" sz="1200" dirty="0">
                      <a:solidFill>
                        <a:srgbClr val="C00000"/>
                      </a:solidFill>
                    </a:endParaRPr>
                  </a:p>
                </p:txBody>
              </p:sp>
            </p:grpSp>
            <p:cxnSp>
              <p:nvCxnSpPr>
                <p:cNvPr id="19" name="Straight Arrow Connector 18"/>
                <p:cNvCxnSpPr/>
                <p:nvPr/>
              </p:nvCxnSpPr>
              <p:spPr>
                <a:xfrm>
                  <a:off x="5479362" y="2274810"/>
                  <a:ext cx="5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64" name="Picture 63"/>
              <p:cNvPicPr>
                <a:picLocks noChangeAspect="1"/>
              </p:cNvPicPr>
              <p:nvPr/>
            </p:nvPicPr>
            <p:blipFill>
              <a:blip r:embed="rId3">
                <a:duotone>
                  <a:schemeClr val="accent2">
                    <a:shade val="45000"/>
                    <a:satMod val="135000"/>
                  </a:schemeClr>
                  <a:prstClr val="white"/>
                </a:duotone>
              </a:blip>
              <a:stretch>
                <a:fillRect/>
              </a:stretch>
            </p:blipFill>
            <p:spPr>
              <a:xfrm>
                <a:off x="4192099" y="1593110"/>
                <a:ext cx="504895" cy="695422"/>
              </a:xfrm>
              <a:prstGeom prst="rect">
                <a:avLst/>
              </a:prstGeom>
            </p:spPr>
          </p:pic>
          <p:sp>
            <p:nvSpPr>
              <p:cNvPr id="66" name="TextBox 65"/>
              <p:cNvSpPr txBox="1"/>
              <p:nvPr/>
            </p:nvSpPr>
            <p:spPr>
              <a:xfrm>
                <a:off x="3705480" y="1555719"/>
                <a:ext cx="1048051" cy="369332"/>
              </a:xfrm>
              <a:prstGeom prst="rect">
                <a:avLst/>
              </a:prstGeom>
              <a:noFill/>
            </p:spPr>
            <p:txBody>
              <a:bodyPr wrap="square" rtlCol="0">
                <a:spAutoFit/>
              </a:bodyPr>
              <a:lstStyle/>
              <a:p>
                <a:r>
                  <a:rPr lang="en-US" dirty="0" smtClean="0"/>
                  <a:t>Alice</a:t>
                </a:r>
                <a:endParaRPr lang="en-US" dirty="0"/>
              </a:p>
            </p:txBody>
          </p:sp>
        </p:grpSp>
        <p:grpSp>
          <p:nvGrpSpPr>
            <p:cNvPr id="84" name="Group 83"/>
            <p:cNvGrpSpPr/>
            <p:nvPr/>
          </p:nvGrpSpPr>
          <p:grpSpPr>
            <a:xfrm>
              <a:off x="4470342" y="1774548"/>
              <a:ext cx="3159800" cy="2504541"/>
              <a:chOff x="4470342" y="1774548"/>
              <a:chExt cx="3159800" cy="2504541"/>
            </a:xfrm>
          </p:grpSpPr>
          <p:grpSp>
            <p:nvGrpSpPr>
              <p:cNvPr id="61" name="Group 60"/>
              <p:cNvGrpSpPr/>
              <p:nvPr/>
            </p:nvGrpSpPr>
            <p:grpSpPr>
              <a:xfrm>
                <a:off x="4470342" y="2387403"/>
                <a:ext cx="2635774" cy="1469778"/>
                <a:chOff x="3552088" y="4084280"/>
                <a:chExt cx="2635774" cy="1469778"/>
              </a:xfrm>
            </p:grpSpPr>
            <p:grpSp>
              <p:nvGrpSpPr>
                <p:cNvPr id="28" name="Group 27"/>
                <p:cNvGrpSpPr/>
                <p:nvPr/>
              </p:nvGrpSpPr>
              <p:grpSpPr>
                <a:xfrm>
                  <a:off x="3552088" y="4236881"/>
                  <a:ext cx="2635774" cy="1317177"/>
                  <a:chOff x="3172261" y="1867366"/>
                  <a:chExt cx="2635774" cy="1317177"/>
                </a:xfrm>
              </p:grpSpPr>
              <p:grpSp>
                <p:nvGrpSpPr>
                  <p:cNvPr id="40" name="Group 39"/>
                  <p:cNvGrpSpPr/>
                  <p:nvPr/>
                </p:nvGrpSpPr>
                <p:grpSpPr>
                  <a:xfrm>
                    <a:off x="3172261" y="1867366"/>
                    <a:ext cx="2326714" cy="1317177"/>
                    <a:chOff x="1448970" y="2276242"/>
                    <a:chExt cx="2326714" cy="1317177"/>
                  </a:xfrm>
                </p:grpSpPr>
                <p:grpSp>
                  <p:nvGrpSpPr>
                    <p:cNvPr id="41" name="Group 40"/>
                    <p:cNvGrpSpPr/>
                    <p:nvPr/>
                  </p:nvGrpSpPr>
                  <p:grpSpPr>
                    <a:xfrm>
                      <a:off x="1448970" y="2276242"/>
                      <a:ext cx="2307101" cy="1026941"/>
                      <a:chOff x="1055078" y="2363373"/>
                      <a:chExt cx="2307101" cy="1026941"/>
                    </a:xfrm>
                  </p:grpSpPr>
                  <p:sp>
                    <p:nvSpPr>
                      <p:cNvPr id="45" name="Rounded Rectangle 44"/>
                      <p:cNvSpPr/>
                      <p:nvPr/>
                    </p:nvSpPr>
                    <p:spPr>
                      <a:xfrm>
                        <a:off x="1055078" y="2363373"/>
                        <a:ext cx="2307101" cy="1026941"/>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1448970" y="2539609"/>
                        <a:ext cx="1533379" cy="646331"/>
                      </a:xfrm>
                      <a:prstGeom prst="rect">
                        <a:avLst/>
                      </a:prstGeom>
                      <a:noFill/>
                    </p:spPr>
                    <p:txBody>
                      <a:bodyPr wrap="square" rtlCol="0">
                        <a:spAutoFit/>
                      </a:bodyPr>
                      <a:lstStyle/>
                      <a:p>
                        <a:pPr algn="ctr"/>
                        <a:r>
                          <a:rPr lang="en-US" dirty="0" smtClean="0">
                            <a:solidFill>
                              <a:srgbClr val="C00000"/>
                            </a:solidFill>
                          </a:rPr>
                          <a:t>Encryption Module</a:t>
                        </a:r>
                        <a:endParaRPr lang="en-US" dirty="0">
                          <a:solidFill>
                            <a:srgbClr val="C00000"/>
                          </a:solidFill>
                        </a:endParaRPr>
                      </a:p>
                    </p:txBody>
                  </p:sp>
                </p:grpSp>
                <p:sp>
                  <p:nvSpPr>
                    <p:cNvPr id="43" name="TextBox 42"/>
                    <p:cNvSpPr txBox="1"/>
                    <p:nvPr/>
                  </p:nvSpPr>
                  <p:spPr>
                    <a:xfrm>
                      <a:off x="2657312" y="3285642"/>
                      <a:ext cx="1118372" cy="307777"/>
                    </a:xfrm>
                    <a:prstGeom prst="rect">
                      <a:avLst/>
                    </a:prstGeom>
                    <a:noFill/>
                  </p:spPr>
                  <p:txBody>
                    <a:bodyPr wrap="square" rtlCol="0">
                      <a:spAutoFit/>
                    </a:bodyPr>
                    <a:lstStyle/>
                    <a:p>
                      <a:r>
                        <a:rPr lang="en-US" sz="1400" dirty="0" smtClean="0">
                          <a:solidFill>
                            <a:schemeClr val="bg1">
                              <a:lumMod val="50000"/>
                            </a:schemeClr>
                          </a:solidFill>
                        </a:rPr>
                        <a:t>r0, r1, r2</a:t>
                      </a:r>
                      <a:endParaRPr lang="en-US" sz="1400" dirty="0">
                        <a:solidFill>
                          <a:schemeClr val="bg1">
                            <a:lumMod val="50000"/>
                          </a:schemeClr>
                        </a:solidFill>
                      </a:endParaRPr>
                    </a:p>
                  </p:txBody>
                </p:sp>
              </p:grpSp>
              <p:cxnSp>
                <p:nvCxnSpPr>
                  <p:cNvPr id="35" name="Straight Arrow Connector 34"/>
                  <p:cNvCxnSpPr/>
                  <p:nvPr/>
                </p:nvCxnSpPr>
                <p:spPr>
                  <a:xfrm>
                    <a:off x="5491083" y="2358018"/>
                    <a:ext cx="3169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56" name="Straight Arrow Connector 55"/>
                <p:cNvCxnSpPr/>
                <p:nvPr/>
              </p:nvCxnSpPr>
              <p:spPr>
                <a:xfrm>
                  <a:off x="4276577" y="4084280"/>
                  <a:ext cx="0" cy="164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65" name="Picture 64"/>
              <p:cNvPicPr>
                <a:picLocks noChangeAspect="1"/>
              </p:cNvPicPr>
              <p:nvPr/>
            </p:nvPicPr>
            <p:blipFill>
              <a:blip r:embed="rId3">
                <a:duotone>
                  <a:prstClr val="black"/>
                  <a:schemeClr val="accent3">
                    <a:tint val="45000"/>
                    <a:satMod val="400000"/>
                  </a:schemeClr>
                </a:duotone>
              </a:blip>
              <a:stretch>
                <a:fillRect/>
              </a:stretch>
            </p:blipFill>
            <p:spPr>
              <a:xfrm>
                <a:off x="6092844" y="1774548"/>
                <a:ext cx="504895" cy="695422"/>
              </a:xfrm>
              <a:prstGeom prst="rect">
                <a:avLst/>
              </a:prstGeom>
            </p:spPr>
          </p:pic>
          <p:sp>
            <p:nvSpPr>
              <p:cNvPr id="67" name="TextBox 66"/>
              <p:cNvSpPr txBox="1"/>
              <p:nvPr/>
            </p:nvSpPr>
            <p:spPr>
              <a:xfrm>
                <a:off x="6582091" y="1774548"/>
                <a:ext cx="1048051" cy="369332"/>
              </a:xfrm>
              <a:prstGeom prst="rect">
                <a:avLst/>
              </a:prstGeom>
              <a:noFill/>
            </p:spPr>
            <p:txBody>
              <a:bodyPr wrap="square" rtlCol="0">
                <a:spAutoFit/>
              </a:bodyPr>
              <a:lstStyle/>
              <a:p>
                <a:r>
                  <a:rPr lang="en-US" dirty="0" smtClean="0"/>
                  <a:t>Bob</a:t>
                </a:r>
                <a:endParaRPr lang="en-US" dirty="0"/>
              </a:p>
            </p:txBody>
          </p:sp>
          <p:cxnSp>
            <p:nvCxnSpPr>
              <p:cNvPr id="76" name="Elbow Connector 75"/>
              <p:cNvCxnSpPr>
                <a:endCxn id="45" idx="2"/>
              </p:cNvCxnSpPr>
              <p:nvPr/>
            </p:nvCxnSpPr>
            <p:spPr>
              <a:xfrm rot="10800000">
                <a:off x="5623893" y="3566945"/>
                <a:ext cx="868878" cy="26802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5678684" y="3817424"/>
                <a:ext cx="1258707" cy="461665"/>
              </a:xfrm>
              <a:prstGeom prst="rect">
                <a:avLst/>
              </a:prstGeom>
              <a:noFill/>
            </p:spPr>
            <p:txBody>
              <a:bodyPr wrap="square" rtlCol="0">
                <a:spAutoFit/>
              </a:bodyPr>
              <a:lstStyle/>
              <a:p>
                <a:pPr algn="ctr"/>
                <a:r>
                  <a:rPr lang="en-US" sz="1200" dirty="0" smtClean="0">
                    <a:solidFill>
                      <a:srgbClr val="C00000"/>
                    </a:solidFill>
                  </a:rPr>
                  <a:t>Gaussian Noise </a:t>
                </a:r>
              </a:p>
              <a:p>
                <a:pPr algn="ctr"/>
                <a:r>
                  <a:rPr lang="en-US" sz="1200" dirty="0" smtClean="0">
                    <a:solidFill>
                      <a:srgbClr val="C00000"/>
                    </a:solidFill>
                  </a:rPr>
                  <a:t>Sampler</a:t>
                </a:r>
                <a:endParaRPr lang="en-US" sz="1200" dirty="0">
                  <a:solidFill>
                    <a:srgbClr val="C00000"/>
                  </a:solidFill>
                </a:endParaRPr>
              </a:p>
            </p:txBody>
          </p:sp>
        </p:grpSp>
      </p:grpSp>
      <p:pic>
        <p:nvPicPr>
          <p:cNvPr id="123" name="Picture 122"/>
          <p:cNvPicPr>
            <a:picLocks noChangeAspect="1"/>
          </p:cNvPicPr>
          <p:nvPr/>
        </p:nvPicPr>
        <p:blipFill>
          <a:blip r:embed="rId4"/>
          <a:stretch>
            <a:fillRect/>
          </a:stretch>
        </p:blipFill>
        <p:spPr>
          <a:xfrm>
            <a:off x="4578791" y="2663446"/>
            <a:ext cx="441547" cy="181148"/>
          </a:xfrm>
          <a:prstGeom prst="rect">
            <a:avLst/>
          </a:prstGeom>
        </p:spPr>
      </p:pic>
      <p:pic>
        <p:nvPicPr>
          <p:cNvPr id="124" name="Picture 123"/>
          <p:cNvPicPr>
            <a:picLocks noChangeAspect="1"/>
          </p:cNvPicPr>
          <p:nvPr/>
        </p:nvPicPr>
        <p:blipFill>
          <a:blip r:embed="rId5"/>
          <a:stretch>
            <a:fillRect/>
          </a:stretch>
        </p:blipFill>
        <p:spPr>
          <a:xfrm>
            <a:off x="2564421" y="2109032"/>
            <a:ext cx="511629" cy="205980"/>
          </a:xfrm>
          <a:prstGeom prst="rect">
            <a:avLst/>
          </a:prstGeom>
        </p:spPr>
      </p:pic>
      <p:cxnSp>
        <p:nvCxnSpPr>
          <p:cNvPr id="128" name="Straight Arrow Connector 127"/>
          <p:cNvCxnSpPr/>
          <p:nvPr/>
        </p:nvCxnSpPr>
        <p:spPr>
          <a:xfrm flipV="1">
            <a:off x="3045652" y="2377873"/>
            <a:ext cx="4920" cy="154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1" name="Picture 130"/>
          <p:cNvPicPr>
            <a:picLocks noChangeAspect="1"/>
          </p:cNvPicPr>
          <p:nvPr/>
        </p:nvPicPr>
        <p:blipFill>
          <a:blip r:embed="rId4"/>
          <a:stretch>
            <a:fillRect/>
          </a:stretch>
        </p:blipFill>
        <p:spPr>
          <a:xfrm>
            <a:off x="1693026" y="2579878"/>
            <a:ext cx="441547" cy="181148"/>
          </a:xfrm>
          <a:prstGeom prst="rect">
            <a:avLst/>
          </a:prstGeom>
        </p:spPr>
      </p:pic>
      <p:pic>
        <p:nvPicPr>
          <p:cNvPr id="134" name="Picture 133"/>
          <p:cNvPicPr>
            <a:picLocks noChangeAspect="1"/>
          </p:cNvPicPr>
          <p:nvPr/>
        </p:nvPicPr>
        <p:blipFill>
          <a:blip r:embed="rId6"/>
          <a:stretch>
            <a:fillRect/>
          </a:stretch>
        </p:blipFill>
        <p:spPr>
          <a:xfrm>
            <a:off x="5499012" y="1546732"/>
            <a:ext cx="575315" cy="757252"/>
          </a:xfrm>
          <a:prstGeom prst="rect">
            <a:avLst/>
          </a:prstGeom>
        </p:spPr>
      </p:pic>
      <p:pic>
        <p:nvPicPr>
          <p:cNvPr id="137" name="Picture 1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9711" y="2553607"/>
            <a:ext cx="751026" cy="855014"/>
          </a:xfrm>
          <a:prstGeom prst="rect">
            <a:avLst/>
          </a:prstGeom>
        </p:spPr>
      </p:pic>
      <p:grpSp>
        <p:nvGrpSpPr>
          <p:cNvPr id="141" name="Group 140"/>
          <p:cNvGrpSpPr/>
          <p:nvPr/>
        </p:nvGrpSpPr>
        <p:grpSpPr>
          <a:xfrm>
            <a:off x="1303827" y="3815097"/>
            <a:ext cx="3962326" cy="1518409"/>
            <a:chOff x="1318575" y="3815097"/>
            <a:chExt cx="3962326" cy="1518409"/>
          </a:xfrm>
        </p:grpSpPr>
        <p:grpSp>
          <p:nvGrpSpPr>
            <p:cNvPr id="87" name="Group 86"/>
            <p:cNvGrpSpPr/>
            <p:nvPr/>
          </p:nvGrpSpPr>
          <p:grpSpPr>
            <a:xfrm>
              <a:off x="1783697" y="4076236"/>
              <a:ext cx="2921038" cy="1257270"/>
              <a:chOff x="3091059" y="3992484"/>
              <a:chExt cx="2921038" cy="1257270"/>
            </a:xfrm>
          </p:grpSpPr>
          <p:grpSp>
            <p:nvGrpSpPr>
              <p:cNvPr id="88" name="Group 87"/>
              <p:cNvGrpSpPr/>
              <p:nvPr/>
            </p:nvGrpSpPr>
            <p:grpSpPr>
              <a:xfrm>
                <a:off x="3091059" y="4222813"/>
                <a:ext cx="2921038" cy="1026941"/>
                <a:chOff x="2950383" y="3275315"/>
                <a:chExt cx="2921038" cy="1026941"/>
              </a:xfrm>
            </p:grpSpPr>
            <p:grpSp>
              <p:nvGrpSpPr>
                <p:cNvPr id="95" name="Group 94"/>
                <p:cNvGrpSpPr/>
                <p:nvPr/>
              </p:nvGrpSpPr>
              <p:grpSpPr>
                <a:xfrm>
                  <a:off x="3411412" y="3275315"/>
                  <a:ext cx="2460009" cy="1026941"/>
                  <a:chOff x="3172261" y="1853298"/>
                  <a:chExt cx="2460009" cy="1026941"/>
                </a:xfrm>
              </p:grpSpPr>
              <p:grpSp>
                <p:nvGrpSpPr>
                  <p:cNvPr id="104" name="Group 103"/>
                  <p:cNvGrpSpPr/>
                  <p:nvPr/>
                </p:nvGrpSpPr>
                <p:grpSpPr>
                  <a:xfrm>
                    <a:off x="3172261" y="1853298"/>
                    <a:ext cx="2307101" cy="1026941"/>
                    <a:chOff x="1055078" y="2349305"/>
                    <a:chExt cx="2307101" cy="1026941"/>
                  </a:xfrm>
                </p:grpSpPr>
                <p:sp>
                  <p:nvSpPr>
                    <p:cNvPr id="108" name="Rounded Rectangle 107"/>
                    <p:cNvSpPr/>
                    <p:nvPr/>
                  </p:nvSpPr>
                  <p:spPr>
                    <a:xfrm>
                      <a:off x="1055078" y="2349305"/>
                      <a:ext cx="2307101" cy="1026941"/>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TextBox 108"/>
                    <p:cNvSpPr txBox="1"/>
                    <p:nvPr/>
                  </p:nvSpPr>
                  <p:spPr>
                    <a:xfrm>
                      <a:off x="1448970" y="2539609"/>
                      <a:ext cx="1533379" cy="646331"/>
                    </a:xfrm>
                    <a:prstGeom prst="rect">
                      <a:avLst/>
                    </a:prstGeom>
                    <a:noFill/>
                  </p:spPr>
                  <p:txBody>
                    <a:bodyPr wrap="square" rtlCol="0">
                      <a:spAutoFit/>
                    </a:bodyPr>
                    <a:lstStyle/>
                    <a:p>
                      <a:pPr algn="ctr"/>
                      <a:r>
                        <a:rPr lang="en-US" dirty="0" smtClean="0">
                          <a:solidFill>
                            <a:srgbClr val="C00000"/>
                          </a:solidFill>
                        </a:rPr>
                        <a:t>Decryption Module</a:t>
                      </a:r>
                      <a:endParaRPr lang="en-US" dirty="0">
                        <a:solidFill>
                          <a:srgbClr val="C00000"/>
                        </a:solidFill>
                      </a:endParaRPr>
                    </a:p>
                  </p:txBody>
                </p:sp>
              </p:grpSp>
              <p:cxnSp>
                <p:nvCxnSpPr>
                  <p:cNvPr id="99" name="Straight Arrow Connector 98"/>
                  <p:cNvCxnSpPr/>
                  <p:nvPr/>
                </p:nvCxnSpPr>
                <p:spPr>
                  <a:xfrm>
                    <a:off x="5479362" y="2339030"/>
                    <a:ext cx="152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94" name="Straight Arrow Connector 93"/>
                <p:cNvCxnSpPr/>
                <p:nvPr/>
              </p:nvCxnSpPr>
              <p:spPr>
                <a:xfrm>
                  <a:off x="2950383" y="3772611"/>
                  <a:ext cx="4868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89" name="Straight Arrow Connector 88"/>
              <p:cNvCxnSpPr/>
              <p:nvPr/>
            </p:nvCxnSpPr>
            <p:spPr>
              <a:xfrm>
                <a:off x="4276577" y="3992484"/>
                <a:ext cx="0" cy="255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7" name="Picture 126"/>
            <p:cNvPicPr>
              <a:picLocks noChangeAspect="1"/>
            </p:cNvPicPr>
            <p:nvPr/>
          </p:nvPicPr>
          <p:blipFill>
            <a:blip r:embed="rId5"/>
            <a:stretch>
              <a:fillRect/>
            </a:stretch>
          </p:blipFill>
          <p:spPr>
            <a:xfrm>
              <a:off x="2752413" y="3815097"/>
              <a:ext cx="511629" cy="205980"/>
            </a:xfrm>
            <a:prstGeom prst="rect">
              <a:avLst/>
            </a:prstGeom>
          </p:spPr>
        </p:pic>
        <p:pic>
          <p:nvPicPr>
            <p:cNvPr id="135" name="Picture 134"/>
            <p:cNvPicPr>
              <a:picLocks noChangeAspect="1"/>
            </p:cNvPicPr>
            <p:nvPr/>
          </p:nvPicPr>
          <p:blipFill>
            <a:blip r:embed="rId6"/>
            <a:stretch>
              <a:fillRect/>
            </a:stretch>
          </p:blipFill>
          <p:spPr>
            <a:xfrm>
              <a:off x="4738823" y="4437877"/>
              <a:ext cx="542078" cy="713504"/>
            </a:xfrm>
            <a:prstGeom prst="rect">
              <a:avLst/>
            </a:prstGeom>
          </p:spPr>
        </p:pic>
        <p:pic>
          <p:nvPicPr>
            <p:cNvPr id="139" name="Picture 1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8575" y="4372570"/>
              <a:ext cx="751026" cy="855014"/>
            </a:xfrm>
            <a:prstGeom prst="rect">
              <a:avLst/>
            </a:prstGeom>
          </p:spPr>
        </p:pic>
      </p:grpSp>
    </p:spTree>
    <p:extLst>
      <p:ext uri="{BB962C8B-B14F-4D97-AF65-F5344CB8AC3E}">
        <p14:creationId xmlns:p14="http://schemas.microsoft.com/office/powerpoint/2010/main" val="486380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99204"/>
            <a:ext cx="8229600" cy="676868"/>
          </a:xfrm>
        </p:spPr>
        <p:txBody>
          <a:bodyPr>
            <a:normAutofit/>
          </a:bodyPr>
          <a:lstStyle/>
          <a:p>
            <a:r>
              <a:rPr lang="en-US" sz="3600" dirty="0"/>
              <a:t>Ring-Learning with Error (Ring-LWE)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6165" y="1432539"/>
                <a:ext cx="8686800" cy="4914900"/>
              </a:xfrm>
            </p:spPr>
            <p:txBody>
              <a:bodyPr>
                <a:normAutofit/>
              </a:bodyPr>
              <a:lstStyle/>
              <a:p>
                <a:r>
                  <a:rPr lang="en-US" dirty="0" smtClean="0"/>
                  <a:t>Public-key Cryptosystem (PKC)</a:t>
                </a:r>
              </a:p>
              <a:p>
                <a:pPr lvl="1"/>
                <a:r>
                  <a:rPr lang="en-US" sz="2000" dirty="0" smtClean="0"/>
                  <a:t>Setup (Alice)</a:t>
                </a:r>
              </a:p>
              <a:p>
                <a:pPr lvl="2"/>
                <a:r>
                  <a:rPr lang="en-US" sz="1600" dirty="0" smtClean="0"/>
                  <a:t>Let </a:t>
                </a:r>
                <a:r>
                  <a:rPr lang="en-US" sz="1600" dirty="0" smtClean="0">
                    <a:solidFill>
                      <a:srgbClr val="0070C0"/>
                    </a:solidFill>
                  </a:rPr>
                  <a:t>q</a:t>
                </a:r>
                <a:r>
                  <a:rPr lang="en-US" sz="1600" dirty="0" smtClean="0"/>
                  <a:t> be a prime. In a ring </a:t>
                </a:r>
                <a:r>
                  <a:rPr lang="en-US" sz="1600" dirty="0" err="1" smtClean="0">
                    <a:solidFill>
                      <a:srgbClr val="0070C0"/>
                    </a:solidFill>
                  </a:rPr>
                  <a:t>Rq</a:t>
                </a:r>
                <a:r>
                  <a:rPr lang="en-US" sz="1600" dirty="0" smtClean="0"/>
                  <a:t>, picks </a:t>
                </a:r>
                <a:r>
                  <a:rPr lang="en-US" sz="1600" dirty="0" smtClean="0">
                    <a:solidFill>
                      <a:srgbClr val="0070C0"/>
                    </a:solidFill>
                  </a:rPr>
                  <a:t>a, s, e</a:t>
                </a:r>
                <a:r>
                  <a:rPr lang="en-US" sz="1600" dirty="0" smtClean="0"/>
                  <a:t>, where </a:t>
                </a:r>
                <a:r>
                  <a:rPr lang="en-US" sz="1600" dirty="0" smtClean="0">
                    <a:solidFill>
                      <a:srgbClr val="0070C0"/>
                    </a:solidFill>
                  </a:rPr>
                  <a:t>s, e</a:t>
                </a:r>
                <a:r>
                  <a:rPr lang="en-US" sz="1600" dirty="0" smtClean="0"/>
                  <a:t> are small polynomials</a:t>
                </a:r>
              </a:p>
              <a:p>
                <a:pPr lvl="2"/>
                <a:r>
                  <a:rPr lang="en-US" sz="1600" dirty="0" err="1" smtClean="0"/>
                  <a:t>s.t.</a:t>
                </a:r>
                <a:r>
                  <a:rPr lang="en-US" sz="1600" dirty="0" smtClean="0"/>
                  <a:t> polynomial </a:t>
                </a:r>
                <a:r>
                  <a:rPr lang="en-US" sz="1600" dirty="0" smtClean="0">
                    <a:solidFill>
                      <a:srgbClr val="0070C0"/>
                    </a:solidFill>
                  </a:rPr>
                  <a:t>b = a</a:t>
                </a:r>
                <a14:m>
                  <m:oMath xmlns:m="http://schemas.openxmlformats.org/officeDocument/2006/math">
                    <m:r>
                      <a:rPr lang="en-US" sz="1600" i="1" smtClean="0">
                        <a:solidFill>
                          <a:srgbClr val="0070C0"/>
                        </a:solidFill>
                        <a:latin typeface="Cambria Math" panose="02040503050406030204" pitchFamily="18" charset="0"/>
                        <a:ea typeface="Cambria Math" panose="02040503050406030204" pitchFamily="18" charset="0"/>
                      </a:rPr>
                      <m:t>⋅</m:t>
                    </m:r>
                  </m:oMath>
                </a14:m>
                <a:r>
                  <a:rPr lang="en-US" sz="1600" dirty="0" err="1" smtClean="0">
                    <a:solidFill>
                      <a:srgbClr val="0070C0"/>
                    </a:solidFill>
                  </a:rPr>
                  <a:t>s+e</a:t>
                </a:r>
                <a:r>
                  <a:rPr lang="en-US" sz="1600" dirty="0" smtClean="0">
                    <a:solidFill>
                      <a:srgbClr val="0070C0"/>
                    </a:solidFill>
                  </a:rPr>
                  <a:t> 	</a:t>
                </a:r>
                <a:r>
                  <a:rPr lang="en-US" sz="1600" dirty="0" smtClean="0">
                    <a:solidFill>
                      <a:schemeClr val="tx1"/>
                    </a:solidFill>
                  </a:rPr>
                  <a:t>(1)</a:t>
                </a:r>
              </a:p>
              <a:p>
                <a:pPr lvl="2"/>
                <a:r>
                  <a:rPr lang="en-US" sz="1600" dirty="0" smtClean="0"/>
                  <a:t>Publishes </a:t>
                </a:r>
                <a:r>
                  <a:rPr lang="en-US" sz="1600" dirty="0" smtClean="0">
                    <a:solidFill>
                      <a:srgbClr val="0070C0"/>
                    </a:solidFill>
                  </a:rPr>
                  <a:t>{a, b} </a:t>
                </a:r>
                <a:r>
                  <a:rPr lang="en-US" sz="1600" dirty="0" smtClean="0"/>
                  <a:t>as the public key, as well as </a:t>
                </a:r>
                <a:r>
                  <a:rPr lang="en-US" sz="1600" dirty="0">
                    <a:solidFill>
                      <a:srgbClr val="0070C0"/>
                    </a:solidFill>
                  </a:rPr>
                  <a:t>t</a:t>
                </a:r>
                <a:r>
                  <a:rPr lang="en-US" altLang="zh-CN" sz="1600" dirty="0" smtClean="0">
                    <a:solidFill>
                      <a:srgbClr val="0070C0"/>
                    </a:solidFill>
                  </a:rPr>
                  <a:t> </a:t>
                </a:r>
                <a:r>
                  <a:rPr lang="en-US" altLang="zh-CN" sz="1600" dirty="0">
                    <a:solidFill>
                      <a:srgbClr val="0070C0"/>
                    </a:solidFill>
                  </a:rPr>
                  <a:t>= </a:t>
                </a:r>
                <a14:m>
                  <m:oMath xmlns:m="http://schemas.openxmlformats.org/officeDocument/2006/math">
                    <m:d>
                      <m:dPr>
                        <m:begChr m:val="⌊"/>
                        <m:endChr m:val="⌋"/>
                        <m:ctrlPr>
                          <a:rPr lang="en-US" altLang="zh-CN" sz="1600" i="1">
                            <a:solidFill>
                              <a:srgbClr val="0070C0"/>
                            </a:solidFill>
                            <a:latin typeface="Cambria Math" panose="02040503050406030204" pitchFamily="18" charset="0"/>
                          </a:rPr>
                        </m:ctrlPr>
                      </m:dPr>
                      <m:e>
                        <m:f>
                          <m:fPr>
                            <m:ctrlPr>
                              <a:rPr lang="en-US" altLang="zh-CN" sz="1600" i="1">
                                <a:solidFill>
                                  <a:srgbClr val="0070C0"/>
                                </a:solidFill>
                                <a:latin typeface="Cambria Math" panose="02040503050406030204" pitchFamily="18" charset="0"/>
                              </a:rPr>
                            </m:ctrlPr>
                          </m:fPr>
                          <m:num>
                            <m:r>
                              <a:rPr lang="en-US" altLang="zh-CN" sz="1600" i="1">
                                <a:solidFill>
                                  <a:srgbClr val="0070C0"/>
                                </a:solidFill>
                                <a:latin typeface="Cambria Math" panose="02040503050406030204" pitchFamily="18" charset="0"/>
                              </a:rPr>
                              <m:t>𝑞</m:t>
                            </m:r>
                          </m:num>
                          <m:den>
                            <m:r>
                              <a:rPr lang="en-US" altLang="zh-CN" sz="1600" i="1">
                                <a:solidFill>
                                  <a:srgbClr val="0070C0"/>
                                </a:solidFill>
                                <a:latin typeface="Cambria Math" panose="02040503050406030204" pitchFamily="18" charset="0"/>
                              </a:rPr>
                              <m:t>2</m:t>
                            </m:r>
                          </m:den>
                        </m:f>
                      </m:e>
                    </m:d>
                  </m:oMath>
                </a14:m>
                <a:endParaRPr lang="en-US" sz="1600" dirty="0" smtClean="0"/>
              </a:p>
              <a:p>
                <a:pPr lvl="2"/>
                <a:r>
                  <a:rPr lang="en-US" sz="1600" dirty="0" smtClean="0"/>
                  <a:t>Keeps </a:t>
                </a:r>
                <a:r>
                  <a:rPr lang="en-US" sz="1600" dirty="0" smtClean="0">
                    <a:solidFill>
                      <a:srgbClr val="0070C0"/>
                    </a:solidFill>
                  </a:rPr>
                  <a:t>s</a:t>
                </a:r>
                <a:r>
                  <a:rPr lang="en-US" sz="1600" dirty="0" smtClean="0"/>
                  <a:t> as the private key</a:t>
                </a:r>
              </a:p>
              <a:p>
                <a:pPr lvl="2"/>
                <a:endParaRPr lang="en-US" sz="1600" dirty="0" smtClean="0"/>
              </a:p>
              <a:p>
                <a:pPr lvl="1"/>
                <a:endParaRPr lang="en-US" sz="2000" dirty="0"/>
              </a:p>
              <a:p>
                <a:pPr marL="457200" lvl="1" indent="0">
                  <a:buNone/>
                </a:pPr>
                <a:endParaRPr lang="en-US" sz="2000" dirty="0" smtClean="0"/>
              </a:p>
              <a:p>
                <a:pPr lvl="1"/>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6165" y="1432539"/>
                <a:ext cx="8686800" cy="4914900"/>
              </a:xfrm>
              <a:blipFill>
                <a:blip r:embed="rId3"/>
                <a:stretch>
                  <a:fillRect l="-1193" t="-1365"/>
                </a:stretch>
              </a:blipFill>
            </p:spPr>
            <p:txBody>
              <a:bodyPr/>
              <a:lstStyle/>
              <a:p>
                <a:r>
                  <a:rPr lang="en-US">
                    <a:noFill/>
                  </a:rPr>
                  <a:t> </a:t>
                </a:r>
              </a:p>
            </p:txBody>
          </p:sp>
        </mc:Fallback>
      </mc:AlternateContent>
      <p:sp>
        <p:nvSpPr>
          <p:cNvPr id="4" name="Rectangle 3"/>
          <p:cNvSpPr/>
          <p:nvPr/>
        </p:nvSpPr>
        <p:spPr>
          <a:xfrm>
            <a:off x="1568824" y="6232023"/>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5" name="TextBox 4"/>
          <p:cNvSpPr txBox="1"/>
          <p:nvPr/>
        </p:nvSpPr>
        <p:spPr>
          <a:xfrm>
            <a:off x="5770490" y="1404403"/>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29949650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99204"/>
            <a:ext cx="8229600" cy="676868"/>
          </a:xfrm>
        </p:spPr>
        <p:txBody>
          <a:bodyPr>
            <a:normAutofit/>
          </a:bodyPr>
          <a:lstStyle/>
          <a:p>
            <a:r>
              <a:rPr lang="en-US" sz="3600" dirty="0"/>
              <a:t>Ring-Learning with Error (Ring-LWE)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6165" y="1432539"/>
                <a:ext cx="8686800" cy="4914900"/>
              </a:xfrm>
            </p:spPr>
            <p:txBody>
              <a:bodyPr>
                <a:normAutofit/>
              </a:bodyPr>
              <a:lstStyle/>
              <a:p>
                <a:r>
                  <a:rPr lang="en-US" dirty="0" smtClean="0"/>
                  <a:t>Public-key Cryptosystem (PKC)</a:t>
                </a:r>
              </a:p>
              <a:p>
                <a:pPr lvl="1"/>
                <a:r>
                  <a:rPr lang="en-US" sz="2000" dirty="0" smtClean="0"/>
                  <a:t>Setup (Alice)</a:t>
                </a:r>
              </a:p>
              <a:p>
                <a:pPr lvl="2"/>
                <a:r>
                  <a:rPr lang="en-US" sz="1600" dirty="0" smtClean="0"/>
                  <a:t>Let </a:t>
                </a:r>
                <a:r>
                  <a:rPr lang="en-US" sz="1600" dirty="0" smtClean="0">
                    <a:solidFill>
                      <a:srgbClr val="0070C0"/>
                    </a:solidFill>
                  </a:rPr>
                  <a:t>q</a:t>
                </a:r>
                <a:r>
                  <a:rPr lang="en-US" sz="1600" dirty="0" smtClean="0"/>
                  <a:t> be a prime. In a ring </a:t>
                </a:r>
                <a:r>
                  <a:rPr lang="en-US" sz="1600" dirty="0" err="1" smtClean="0">
                    <a:solidFill>
                      <a:srgbClr val="0070C0"/>
                    </a:solidFill>
                  </a:rPr>
                  <a:t>Rq</a:t>
                </a:r>
                <a:r>
                  <a:rPr lang="en-US" sz="1600" dirty="0" smtClean="0"/>
                  <a:t>, picks </a:t>
                </a:r>
                <a:r>
                  <a:rPr lang="en-US" sz="1600" dirty="0" smtClean="0">
                    <a:solidFill>
                      <a:srgbClr val="0070C0"/>
                    </a:solidFill>
                  </a:rPr>
                  <a:t>a, s, e</a:t>
                </a:r>
                <a:r>
                  <a:rPr lang="en-US" sz="1600" dirty="0" smtClean="0"/>
                  <a:t>, where </a:t>
                </a:r>
                <a:r>
                  <a:rPr lang="en-US" sz="1600" dirty="0" smtClean="0">
                    <a:solidFill>
                      <a:srgbClr val="0070C0"/>
                    </a:solidFill>
                  </a:rPr>
                  <a:t>s, e</a:t>
                </a:r>
                <a:r>
                  <a:rPr lang="en-US" sz="1600" dirty="0" smtClean="0"/>
                  <a:t> are small polynomials</a:t>
                </a:r>
              </a:p>
              <a:p>
                <a:pPr lvl="2"/>
                <a:r>
                  <a:rPr lang="en-US" sz="1600" dirty="0" err="1" smtClean="0"/>
                  <a:t>s.t.</a:t>
                </a:r>
                <a:r>
                  <a:rPr lang="en-US" sz="1600" dirty="0" smtClean="0"/>
                  <a:t> polynomial </a:t>
                </a:r>
                <a:r>
                  <a:rPr lang="en-US" sz="1600" dirty="0" smtClean="0">
                    <a:solidFill>
                      <a:srgbClr val="0070C0"/>
                    </a:solidFill>
                  </a:rPr>
                  <a:t>b = a</a:t>
                </a:r>
                <a14:m>
                  <m:oMath xmlns:m="http://schemas.openxmlformats.org/officeDocument/2006/math">
                    <m:r>
                      <a:rPr lang="en-US" sz="1600" i="1" smtClean="0">
                        <a:solidFill>
                          <a:srgbClr val="0070C0"/>
                        </a:solidFill>
                        <a:latin typeface="Cambria Math" panose="02040503050406030204" pitchFamily="18" charset="0"/>
                        <a:ea typeface="Cambria Math" panose="02040503050406030204" pitchFamily="18" charset="0"/>
                      </a:rPr>
                      <m:t>⋅</m:t>
                    </m:r>
                  </m:oMath>
                </a14:m>
                <a:r>
                  <a:rPr lang="en-US" sz="1600" dirty="0" err="1" smtClean="0">
                    <a:solidFill>
                      <a:srgbClr val="0070C0"/>
                    </a:solidFill>
                  </a:rPr>
                  <a:t>s+e</a:t>
                </a:r>
                <a:r>
                  <a:rPr lang="en-US" sz="1600" dirty="0" smtClean="0">
                    <a:solidFill>
                      <a:srgbClr val="0070C0"/>
                    </a:solidFill>
                  </a:rPr>
                  <a:t> 	</a:t>
                </a:r>
                <a:r>
                  <a:rPr lang="en-US" sz="1600" dirty="0" smtClean="0">
                    <a:solidFill>
                      <a:schemeClr val="tx1"/>
                    </a:solidFill>
                  </a:rPr>
                  <a:t>(1)</a:t>
                </a:r>
              </a:p>
              <a:p>
                <a:pPr lvl="2"/>
                <a:r>
                  <a:rPr lang="en-US" sz="1600" dirty="0" smtClean="0"/>
                  <a:t>Publishes </a:t>
                </a:r>
                <a:r>
                  <a:rPr lang="en-US" sz="1600" dirty="0" smtClean="0">
                    <a:solidFill>
                      <a:srgbClr val="0070C0"/>
                    </a:solidFill>
                  </a:rPr>
                  <a:t>{a, b} </a:t>
                </a:r>
                <a:r>
                  <a:rPr lang="en-US" sz="1600" dirty="0" smtClean="0"/>
                  <a:t>as the public key, as well as </a:t>
                </a:r>
                <a:r>
                  <a:rPr lang="en-US" sz="1600" dirty="0">
                    <a:solidFill>
                      <a:srgbClr val="0070C0"/>
                    </a:solidFill>
                  </a:rPr>
                  <a:t>t</a:t>
                </a:r>
                <a:r>
                  <a:rPr lang="en-US" altLang="zh-CN" sz="1600" dirty="0" smtClean="0">
                    <a:solidFill>
                      <a:srgbClr val="0070C0"/>
                    </a:solidFill>
                  </a:rPr>
                  <a:t> </a:t>
                </a:r>
                <a:r>
                  <a:rPr lang="en-US" altLang="zh-CN" sz="1600" dirty="0">
                    <a:solidFill>
                      <a:srgbClr val="0070C0"/>
                    </a:solidFill>
                  </a:rPr>
                  <a:t>= </a:t>
                </a:r>
                <a14:m>
                  <m:oMath xmlns:m="http://schemas.openxmlformats.org/officeDocument/2006/math">
                    <m:d>
                      <m:dPr>
                        <m:begChr m:val="⌊"/>
                        <m:endChr m:val="⌋"/>
                        <m:ctrlPr>
                          <a:rPr lang="en-US" altLang="zh-CN" sz="1600" i="1">
                            <a:solidFill>
                              <a:srgbClr val="0070C0"/>
                            </a:solidFill>
                            <a:latin typeface="Cambria Math" panose="02040503050406030204" pitchFamily="18" charset="0"/>
                          </a:rPr>
                        </m:ctrlPr>
                      </m:dPr>
                      <m:e>
                        <m:f>
                          <m:fPr>
                            <m:ctrlPr>
                              <a:rPr lang="en-US" altLang="zh-CN" sz="1600" i="1">
                                <a:solidFill>
                                  <a:srgbClr val="0070C0"/>
                                </a:solidFill>
                                <a:latin typeface="Cambria Math" panose="02040503050406030204" pitchFamily="18" charset="0"/>
                              </a:rPr>
                            </m:ctrlPr>
                          </m:fPr>
                          <m:num>
                            <m:r>
                              <a:rPr lang="en-US" altLang="zh-CN" sz="1600" i="1">
                                <a:solidFill>
                                  <a:srgbClr val="0070C0"/>
                                </a:solidFill>
                                <a:latin typeface="Cambria Math" panose="02040503050406030204" pitchFamily="18" charset="0"/>
                              </a:rPr>
                              <m:t>𝑞</m:t>
                            </m:r>
                          </m:num>
                          <m:den>
                            <m:r>
                              <a:rPr lang="en-US" altLang="zh-CN" sz="1600" i="1">
                                <a:solidFill>
                                  <a:srgbClr val="0070C0"/>
                                </a:solidFill>
                                <a:latin typeface="Cambria Math" panose="02040503050406030204" pitchFamily="18" charset="0"/>
                              </a:rPr>
                              <m:t>2</m:t>
                            </m:r>
                          </m:den>
                        </m:f>
                      </m:e>
                    </m:d>
                  </m:oMath>
                </a14:m>
                <a:endParaRPr lang="en-US" sz="1600" dirty="0" smtClean="0"/>
              </a:p>
              <a:p>
                <a:pPr lvl="2"/>
                <a:r>
                  <a:rPr lang="en-US" sz="1600" dirty="0" smtClean="0"/>
                  <a:t>Keeps </a:t>
                </a:r>
                <a:r>
                  <a:rPr lang="en-US" sz="1600" dirty="0" smtClean="0">
                    <a:solidFill>
                      <a:srgbClr val="0070C0"/>
                    </a:solidFill>
                  </a:rPr>
                  <a:t>s</a:t>
                </a:r>
                <a:r>
                  <a:rPr lang="en-US" sz="1600" dirty="0" smtClean="0"/>
                  <a:t> as the private key</a:t>
                </a:r>
              </a:p>
              <a:p>
                <a:pPr lvl="2"/>
                <a:endParaRPr lang="en-US" sz="1600" dirty="0" smtClean="0"/>
              </a:p>
              <a:p>
                <a:pPr lvl="1"/>
                <a:endParaRPr lang="en-US" sz="2000" dirty="0"/>
              </a:p>
              <a:p>
                <a:pPr marL="457200" lvl="1" indent="0">
                  <a:buNone/>
                </a:pPr>
                <a:endParaRPr lang="en-US" sz="2000" dirty="0" smtClean="0"/>
              </a:p>
              <a:p>
                <a:pPr lvl="1"/>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6165" y="1432539"/>
                <a:ext cx="8686800" cy="4914900"/>
              </a:xfrm>
              <a:blipFill>
                <a:blip r:embed="rId3"/>
                <a:stretch>
                  <a:fillRect l="-1193" t="-1365"/>
                </a:stretch>
              </a:blipFill>
            </p:spPr>
            <p:txBody>
              <a:bodyPr/>
              <a:lstStyle/>
              <a:p>
                <a:r>
                  <a:rPr lang="en-US">
                    <a:noFill/>
                  </a:rPr>
                  <a:t> </a:t>
                </a:r>
              </a:p>
            </p:txBody>
          </p:sp>
        </mc:Fallback>
      </mc:AlternateContent>
      <p:sp>
        <p:nvSpPr>
          <p:cNvPr id="4" name="Rectangular Callout 3"/>
          <p:cNvSpPr/>
          <p:nvPr/>
        </p:nvSpPr>
        <p:spPr>
          <a:xfrm>
            <a:off x="6889376" y="501027"/>
            <a:ext cx="2124635" cy="1696864"/>
          </a:xfrm>
          <a:prstGeom prst="wedgeRectCallout">
            <a:avLst>
              <a:gd name="adj1" fmla="val -189718"/>
              <a:gd name="adj2" fmla="val 79186"/>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Avenir Book" panose="02000503020000020003" pitchFamily="2" charset="0"/>
              </a:rPr>
              <a:t>With </a:t>
            </a:r>
            <a:r>
              <a:rPr lang="en-US" sz="1200" dirty="0" smtClean="0">
                <a:solidFill>
                  <a:srgbClr val="FFFF00"/>
                </a:solidFill>
                <a:latin typeface="Avenir Book" panose="02000503020000020003" pitchFamily="2" charset="0"/>
              </a:rPr>
              <a:t>e</a:t>
            </a:r>
            <a:r>
              <a:rPr lang="en-US" sz="1200" dirty="0" smtClean="0">
                <a:latin typeface="Avenir Book" panose="02000503020000020003" pitchFamily="2" charset="0"/>
              </a:rPr>
              <a:t> and without s, it is as hard as </a:t>
            </a:r>
            <a:r>
              <a:rPr lang="en-US" sz="1200" dirty="0" smtClean="0">
                <a:solidFill>
                  <a:srgbClr val="FFFF00"/>
                </a:solidFill>
                <a:latin typeface="Avenir Book" panose="02000503020000020003" pitchFamily="2" charset="0"/>
              </a:rPr>
              <a:t>CVP</a:t>
            </a:r>
            <a:r>
              <a:rPr lang="en-US" sz="1200" dirty="0" smtClean="0">
                <a:latin typeface="Avenir Book" panose="02000503020000020003" pitchFamily="2" charset="0"/>
              </a:rPr>
              <a:t> in lattice crypto to find out if </a:t>
            </a:r>
            <a:r>
              <a:rPr lang="en-US" sz="1200" dirty="0" err="1">
                <a:solidFill>
                  <a:srgbClr val="FFFF00"/>
                </a:solidFill>
                <a:latin typeface="Avenir Book" panose="02000503020000020003" pitchFamily="2" charset="0"/>
              </a:rPr>
              <a:t>E</a:t>
            </a:r>
            <a:r>
              <a:rPr lang="en-US" sz="1200" dirty="0" err="1" smtClean="0">
                <a:solidFill>
                  <a:srgbClr val="FFFF00"/>
                </a:solidFill>
                <a:latin typeface="Avenir Book" panose="02000503020000020003" pitchFamily="2" charset="0"/>
              </a:rPr>
              <a:t>q</a:t>
            </a:r>
            <a:r>
              <a:rPr lang="en-US" sz="1200" dirty="0" smtClean="0">
                <a:solidFill>
                  <a:srgbClr val="FFFF00"/>
                </a:solidFill>
                <a:latin typeface="Avenir Book" panose="02000503020000020003" pitchFamily="2" charset="0"/>
              </a:rPr>
              <a:t> (1)</a:t>
            </a:r>
            <a:r>
              <a:rPr lang="en-US" sz="1200" dirty="0" smtClean="0">
                <a:latin typeface="Avenir Book" panose="02000503020000020003" pitchFamily="2" charset="0"/>
              </a:rPr>
              <a:t> stands.</a:t>
            </a:r>
          </a:p>
          <a:p>
            <a:pPr algn="ctr"/>
            <a:endParaRPr lang="en-US" sz="1200" dirty="0" smtClean="0">
              <a:latin typeface="Avenir Book" panose="02000503020000020003" pitchFamily="2" charset="0"/>
            </a:endParaRPr>
          </a:p>
          <a:p>
            <a:pPr algn="ctr"/>
            <a:r>
              <a:rPr lang="en-US" sz="1200" dirty="0" smtClean="0">
                <a:latin typeface="Avenir Book" panose="02000503020000020003" pitchFamily="2" charset="0"/>
              </a:rPr>
              <a:t>But with </a:t>
            </a:r>
            <a:r>
              <a:rPr lang="en-US" sz="1200" dirty="0" smtClean="0">
                <a:solidFill>
                  <a:srgbClr val="FFFF00"/>
                </a:solidFill>
                <a:latin typeface="Avenir Book" panose="02000503020000020003" pitchFamily="2" charset="0"/>
              </a:rPr>
              <a:t>s</a:t>
            </a:r>
            <a:r>
              <a:rPr lang="en-US" sz="1200" dirty="0" smtClean="0">
                <a:latin typeface="Avenir Book" panose="02000503020000020003" pitchFamily="2" charset="0"/>
              </a:rPr>
              <a:t>, it is easy for Alice to verify </a:t>
            </a:r>
            <a:r>
              <a:rPr lang="en-US" sz="1200" dirty="0" err="1" smtClean="0">
                <a:solidFill>
                  <a:srgbClr val="FFFF00"/>
                </a:solidFill>
                <a:latin typeface="Avenir Book" panose="02000503020000020003" pitchFamily="2" charset="0"/>
              </a:rPr>
              <a:t>Eq</a:t>
            </a:r>
            <a:r>
              <a:rPr lang="en-US" sz="1200" dirty="0" smtClean="0">
                <a:solidFill>
                  <a:srgbClr val="FFFF00"/>
                </a:solidFill>
                <a:latin typeface="Avenir Book" panose="02000503020000020003" pitchFamily="2" charset="0"/>
              </a:rPr>
              <a:t> (1)</a:t>
            </a:r>
            <a:r>
              <a:rPr lang="en-US" sz="1200" dirty="0" smtClean="0">
                <a:latin typeface="Avenir Book" panose="02000503020000020003" pitchFamily="2" charset="0"/>
              </a:rPr>
              <a:t>,  making it a good </a:t>
            </a:r>
            <a:r>
              <a:rPr lang="en-US" sz="1200" dirty="0" smtClean="0">
                <a:solidFill>
                  <a:srgbClr val="FFFF00"/>
                </a:solidFill>
                <a:latin typeface="Avenir Book" panose="02000503020000020003" pitchFamily="2" charset="0"/>
              </a:rPr>
              <a:t>trapdoor</a:t>
            </a:r>
            <a:r>
              <a:rPr lang="en-US" sz="1200" dirty="0" smtClean="0">
                <a:latin typeface="Avenir Book" panose="02000503020000020003" pitchFamily="2" charset="0"/>
              </a:rPr>
              <a:t>.</a:t>
            </a:r>
            <a:endParaRPr lang="en-US" sz="1200" dirty="0">
              <a:solidFill>
                <a:srgbClr val="FFFF00"/>
              </a:solidFill>
              <a:latin typeface="Avenir Book" panose="02000503020000020003" pitchFamily="2" charset="0"/>
            </a:endParaRPr>
          </a:p>
        </p:txBody>
      </p:sp>
      <p:sp>
        <p:nvSpPr>
          <p:cNvPr id="5" name="Rectangle 4"/>
          <p:cNvSpPr/>
          <p:nvPr/>
        </p:nvSpPr>
        <p:spPr>
          <a:xfrm>
            <a:off x="1568824" y="6232023"/>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6" name="TextBox 5"/>
          <p:cNvSpPr txBox="1"/>
          <p:nvPr/>
        </p:nvSpPr>
        <p:spPr>
          <a:xfrm>
            <a:off x="5784558" y="1390335"/>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4216085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542932"/>
            <a:ext cx="8229600" cy="676868"/>
          </a:xfrm>
        </p:spPr>
        <p:txBody>
          <a:bodyPr>
            <a:normAutofit/>
          </a:bodyPr>
          <a:lstStyle/>
          <a:p>
            <a:r>
              <a:rPr lang="en-US" sz="3600" dirty="0"/>
              <a:t>Ring-Learning with Error (Ring-LWE)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0024" y="1219800"/>
                <a:ext cx="8943975" cy="4914900"/>
              </a:xfrm>
            </p:spPr>
            <p:txBody>
              <a:bodyPr>
                <a:normAutofit/>
              </a:bodyPr>
              <a:lstStyle/>
              <a:p>
                <a:r>
                  <a:rPr lang="en-US" dirty="0" smtClean="0"/>
                  <a:t>Public-key Cryptosystem (PKC)</a:t>
                </a:r>
              </a:p>
              <a:p>
                <a:pPr lvl="1"/>
                <a:r>
                  <a:rPr lang="en-US" sz="2000" dirty="0" smtClean="0"/>
                  <a:t>Setup (Alice)</a:t>
                </a:r>
              </a:p>
              <a:p>
                <a:pPr lvl="2"/>
                <a:r>
                  <a:rPr lang="en-US" sz="1600" dirty="0" smtClean="0"/>
                  <a:t>Publishes </a:t>
                </a:r>
                <a:r>
                  <a:rPr lang="en-US" sz="1600" dirty="0" smtClean="0">
                    <a:solidFill>
                      <a:srgbClr val="0070C0"/>
                    </a:solidFill>
                  </a:rPr>
                  <a:t>{a, b</a:t>
                </a:r>
                <a:r>
                  <a:rPr lang="en-US" sz="1600" dirty="0">
                    <a:solidFill>
                      <a:srgbClr val="0070C0"/>
                    </a:solidFill>
                  </a:rPr>
                  <a:t> = a</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m:t>
                    </m:r>
                  </m:oMath>
                </a14:m>
                <a:r>
                  <a:rPr lang="en-US" sz="1600" dirty="0" err="1">
                    <a:solidFill>
                      <a:srgbClr val="0070C0"/>
                    </a:solidFill>
                  </a:rPr>
                  <a:t>s+e</a:t>
                </a:r>
                <a:r>
                  <a:rPr lang="en-US" sz="1600" dirty="0" smtClean="0">
                    <a:solidFill>
                      <a:srgbClr val="0070C0"/>
                    </a:solidFill>
                  </a:rPr>
                  <a:t>} </a:t>
                </a:r>
                <a:r>
                  <a:rPr lang="en-US" sz="1600" dirty="0" smtClean="0"/>
                  <a:t>as the public key, as well as </a:t>
                </a:r>
                <a:r>
                  <a:rPr lang="en-US" sz="1600" dirty="0">
                    <a:solidFill>
                      <a:srgbClr val="0070C0"/>
                    </a:solidFill>
                  </a:rPr>
                  <a:t>t</a:t>
                </a:r>
                <a:r>
                  <a:rPr lang="en-US" altLang="zh-CN" sz="1600" dirty="0" smtClean="0">
                    <a:solidFill>
                      <a:srgbClr val="0070C0"/>
                    </a:solidFill>
                  </a:rPr>
                  <a:t> </a:t>
                </a:r>
                <a:r>
                  <a:rPr lang="en-US" altLang="zh-CN" sz="1600" dirty="0">
                    <a:solidFill>
                      <a:srgbClr val="0070C0"/>
                    </a:solidFill>
                  </a:rPr>
                  <a:t>= </a:t>
                </a:r>
                <a14:m>
                  <m:oMath xmlns:m="http://schemas.openxmlformats.org/officeDocument/2006/math">
                    <m:d>
                      <m:dPr>
                        <m:begChr m:val="⌊"/>
                        <m:endChr m:val="⌋"/>
                        <m:ctrlPr>
                          <a:rPr lang="en-US" altLang="zh-CN" sz="1600" i="1">
                            <a:solidFill>
                              <a:srgbClr val="0070C0"/>
                            </a:solidFill>
                            <a:latin typeface="Cambria Math" panose="02040503050406030204" pitchFamily="18" charset="0"/>
                          </a:rPr>
                        </m:ctrlPr>
                      </m:dPr>
                      <m:e>
                        <m:f>
                          <m:fPr>
                            <m:ctrlPr>
                              <a:rPr lang="en-US" altLang="zh-CN" sz="1600" i="1">
                                <a:solidFill>
                                  <a:srgbClr val="0070C0"/>
                                </a:solidFill>
                                <a:latin typeface="Cambria Math" panose="02040503050406030204" pitchFamily="18" charset="0"/>
                              </a:rPr>
                            </m:ctrlPr>
                          </m:fPr>
                          <m:num>
                            <m:r>
                              <a:rPr lang="en-US" altLang="zh-CN" sz="1600" i="1">
                                <a:solidFill>
                                  <a:srgbClr val="0070C0"/>
                                </a:solidFill>
                                <a:latin typeface="Cambria Math" panose="02040503050406030204" pitchFamily="18" charset="0"/>
                              </a:rPr>
                              <m:t>𝑞</m:t>
                            </m:r>
                          </m:num>
                          <m:den>
                            <m:r>
                              <a:rPr lang="en-US" altLang="zh-CN" sz="1600" i="1">
                                <a:solidFill>
                                  <a:srgbClr val="0070C0"/>
                                </a:solidFill>
                                <a:latin typeface="Cambria Math" panose="02040503050406030204" pitchFamily="18" charset="0"/>
                              </a:rPr>
                              <m:t>2</m:t>
                            </m:r>
                          </m:den>
                        </m:f>
                      </m:e>
                    </m:d>
                  </m:oMath>
                </a14:m>
                <a:r>
                  <a:rPr lang="en-US" sz="1600" dirty="0" smtClean="0"/>
                  <a:t>. </a:t>
                </a:r>
              </a:p>
              <a:p>
                <a:pPr lvl="2"/>
                <a:r>
                  <a:rPr lang="en-US" sz="1600" dirty="0" smtClean="0"/>
                  <a:t>Keeps </a:t>
                </a:r>
                <a:r>
                  <a:rPr lang="en-US" sz="1600" dirty="0" smtClean="0">
                    <a:solidFill>
                      <a:srgbClr val="0070C0"/>
                    </a:solidFill>
                  </a:rPr>
                  <a:t>s</a:t>
                </a:r>
                <a:r>
                  <a:rPr lang="en-US" sz="1600" dirty="0" smtClean="0"/>
                  <a:t> as the private key</a:t>
                </a:r>
              </a:p>
              <a:p>
                <a:pPr lvl="1"/>
                <a:r>
                  <a:rPr lang="en-US" sz="2000" dirty="0"/>
                  <a:t>Encryption (Bob to Alice):</a:t>
                </a:r>
              </a:p>
              <a:p>
                <a:pPr lvl="2"/>
                <a:r>
                  <a:rPr lang="en-US" sz="1600" dirty="0"/>
                  <a:t>H</a:t>
                </a:r>
                <a:r>
                  <a:rPr lang="en-US" altLang="zh-CN" sz="1600" dirty="0"/>
                  <a:t>as a plaintext </a:t>
                </a:r>
                <a:r>
                  <a:rPr lang="en-US" altLang="zh-CN" sz="1600" dirty="0">
                    <a:solidFill>
                      <a:srgbClr val="0070C0"/>
                    </a:solidFill>
                  </a:rPr>
                  <a:t>m </a:t>
                </a:r>
                <a:r>
                  <a:rPr lang="en-US" altLang="zh-CN" sz="1600" dirty="0"/>
                  <a:t>(a binary string in </a:t>
                </a:r>
                <a:r>
                  <a:rPr lang="en-US" altLang="zh-CN" sz="1600" dirty="0" err="1"/>
                  <a:t>Rq</a:t>
                </a:r>
                <a:r>
                  <a:rPr lang="en-US" altLang="zh-CN" sz="1600" dirty="0"/>
                  <a:t>)</a:t>
                </a:r>
                <a:endParaRPr lang="en-US" sz="1600" dirty="0"/>
              </a:p>
              <a:p>
                <a:pPr lvl="2"/>
                <a:r>
                  <a:rPr lang="en-US" sz="1600" dirty="0"/>
                  <a:t>Picks small </a:t>
                </a:r>
                <a:r>
                  <a:rPr lang="en-US" sz="1600" dirty="0">
                    <a:solidFill>
                      <a:srgbClr val="0070C0"/>
                    </a:solidFill>
                  </a:rPr>
                  <a:t>r0, r1, r2</a:t>
                </a:r>
              </a:p>
              <a:p>
                <a:pPr lvl="2"/>
                <a:r>
                  <a:rPr lang="en-US" sz="1600" dirty="0"/>
                  <a:t>Encryption using public key: </a:t>
                </a:r>
              </a:p>
              <a:p>
                <a:pPr lvl="3"/>
                <a:r>
                  <a:rPr lang="en-US" sz="1400" dirty="0">
                    <a:solidFill>
                      <a:srgbClr val="0070C0"/>
                    </a:solidFill>
                  </a:rPr>
                  <a:t>c0 = b</a:t>
                </a:r>
                <a:r>
                  <a:rPr lang="en-US" sz="1400" dirty="0">
                    <a:solidFill>
                      <a:srgbClr val="0070C0"/>
                    </a:solidFill>
                    <a:ea typeface="Cambria Math" panose="02040503050406030204" pitchFamily="18" charset="0"/>
                  </a:rPr>
                  <a:t> </a:t>
                </a:r>
                <a14:m>
                  <m:oMath xmlns:m="http://schemas.openxmlformats.org/officeDocument/2006/math">
                    <m:r>
                      <a:rPr lang="en-US" sz="1400" i="1">
                        <a:solidFill>
                          <a:srgbClr val="0070C0"/>
                        </a:solidFill>
                        <a:latin typeface="Cambria Math" panose="02040503050406030204" pitchFamily="18" charset="0"/>
                        <a:ea typeface="Cambria Math" panose="02040503050406030204" pitchFamily="18" charset="0"/>
                      </a:rPr>
                      <m:t>⋅ </m:t>
                    </m:r>
                  </m:oMath>
                </a14:m>
                <a:r>
                  <a:rPr lang="en-US" sz="1400" dirty="0">
                    <a:solidFill>
                      <a:srgbClr val="0070C0"/>
                    </a:solidFill>
                  </a:rPr>
                  <a:t>r0 + r2 + t</a:t>
                </a:r>
                <a:r>
                  <a:rPr lang="en-US" sz="1400" dirty="0" smtClean="0">
                    <a:solidFill>
                      <a:srgbClr val="0070C0"/>
                    </a:solidFill>
                  </a:rPr>
                  <a:t>m</a:t>
                </a:r>
                <a:r>
                  <a:rPr lang="en-US" sz="1400" dirty="0">
                    <a:solidFill>
                      <a:srgbClr val="0070C0"/>
                    </a:solidFill>
                  </a:rPr>
                  <a:t>; </a:t>
                </a:r>
              </a:p>
              <a:p>
                <a:pPr lvl="3"/>
                <a:r>
                  <a:rPr lang="en-US" sz="1400" dirty="0">
                    <a:solidFill>
                      <a:srgbClr val="0070C0"/>
                    </a:solidFill>
                  </a:rPr>
                  <a:t>c1 = a</a:t>
                </a:r>
                <a:r>
                  <a:rPr lang="en-US" sz="1400" dirty="0">
                    <a:solidFill>
                      <a:srgbClr val="0070C0"/>
                    </a:solidFill>
                    <a:ea typeface="Cambria Math" panose="02040503050406030204" pitchFamily="18" charset="0"/>
                  </a:rPr>
                  <a:t> </a:t>
                </a:r>
                <a14:m>
                  <m:oMath xmlns:m="http://schemas.openxmlformats.org/officeDocument/2006/math">
                    <m:r>
                      <a:rPr lang="en-US" sz="1400" i="1">
                        <a:solidFill>
                          <a:srgbClr val="0070C0"/>
                        </a:solidFill>
                        <a:latin typeface="Cambria Math" panose="02040503050406030204" pitchFamily="18" charset="0"/>
                        <a:ea typeface="Cambria Math" panose="02040503050406030204" pitchFamily="18" charset="0"/>
                      </a:rPr>
                      <m:t>⋅ </m:t>
                    </m:r>
                  </m:oMath>
                </a14:m>
                <a:r>
                  <a:rPr lang="en-US" sz="1400" dirty="0">
                    <a:solidFill>
                      <a:srgbClr val="0070C0"/>
                    </a:solidFill>
                  </a:rPr>
                  <a:t>r0 + r1</a:t>
                </a:r>
              </a:p>
              <a:p>
                <a:pPr lvl="1"/>
                <a:endParaRPr lang="en-US" sz="2000" dirty="0" smtClean="0"/>
              </a:p>
              <a:p>
                <a:pPr lvl="1"/>
                <a:endParaRPr lang="en-US" sz="2000" dirty="0"/>
              </a:p>
              <a:p>
                <a:pPr marL="457200" lvl="1" indent="0">
                  <a:buNone/>
                </a:pPr>
                <a:endParaRPr lang="en-US" sz="2000" dirty="0" smtClean="0"/>
              </a:p>
              <a:p>
                <a:pPr lvl="1"/>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0024" y="1219800"/>
                <a:ext cx="8943975" cy="4914900"/>
              </a:xfrm>
              <a:blipFill>
                <a:blip r:embed="rId3"/>
                <a:stretch>
                  <a:fillRect l="-1227" t="-1241"/>
                </a:stretch>
              </a:blipFill>
            </p:spPr>
            <p:txBody>
              <a:bodyPr/>
              <a:lstStyle/>
              <a:p>
                <a:r>
                  <a:rPr lang="en-US">
                    <a:noFill/>
                  </a:rPr>
                  <a:t> </a:t>
                </a:r>
              </a:p>
            </p:txBody>
          </p:sp>
        </mc:Fallback>
      </mc:AlternateContent>
      <p:sp>
        <p:nvSpPr>
          <p:cNvPr id="5" name="Rectangle 4"/>
          <p:cNvSpPr/>
          <p:nvPr/>
        </p:nvSpPr>
        <p:spPr>
          <a:xfrm>
            <a:off x="1568824" y="6232023"/>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6" name="TextBox 5"/>
          <p:cNvSpPr txBox="1"/>
          <p:nvPr/>
        </p:nvSpPr>
        <p:spPr>
          <a:xfrm>
            <a:off x="5503203" y="1193383"/>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698225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075044" y="5156712"/>
                <a:ext cx="897929" cy="2616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700" i="1" smtClean="0">
                              <a:solidFill>
                                <a:srgbClr val="0070C0"/>
                              </a:solidFill>
                              <a:latin typeface="Cambria Math" panose="02040503050406030204" pitchFamily="18" charset="0"/>
                            </a:rPr>
                          </m:ctrlPr>
                        </m:dPr>
                        <m:e>
                          <m:r>
                            <a:rPr lang="en-US" sz="1700" b="0" i="1" smtClean="0">
                              <a:solidFill>
                                <a:schemeClr val="bg1"/>
                              </a:solidFill>
                              <a:latin typeface="Cambria Math" panose="02040503050406030204" pitchFamily="18" charset="0"/>
                            </a:rPr>
                            <m:t>1</m:t>
                          </m:r>
                        </m:e>
                      </m:d>
                      <m:d>
                        <m:dPr>
                          <m:begChr m:val=""/>
                          <m:endChr m:val="⌋"/>
                          <m:ctrlPr>
                            <a:rPr lang="en-US" sz="1700" i="1" smtClean="0">
                              <a:solidFill>
                                <a:srgbClr val="0070C0"/>
                              </a:solidFill>
                              <a:latin typeface="Cambria Math" panose="02040503050406030204" pitchFamily="18" charset="0"/>
                            </a:rPr>
                          </m:ctrlPr>
                        </m:dPr>
                        <m:e>
                          <m:r>
                            <a:rPr lang="en-US" sz="1700" b="0" i="1" smtClean="0">
                              <a:solidFill>
                                <a:schemeClr val="bg1"/>
                              </a:solidFill>
                              <a:latin typeface="Cambria Math" panose="02040503050406030204" pitchFamily="18" charset="0"/>
                            </a:rPr>
                            <m:t>111</m:t>
                          </m:r>
                          <m:r>
                            <a:rPr lang="en-US" sz="1700" b="0" i="1" smtClean="0">
                              <a:solidFill>
                                <a:schemeClr val="bg1"/>
                              </a:solidFill>
                              <a:latin typeface="Cambria Math" panose="02040503050406030204" pitchFamily="18" charset="0"/>
                            </a:rPr>
                            <m:t>𝑞</m:t>
                          </m:r>
                          <m:r>
                            <a:rPr lang="en-US" sz="1700" b="0" i="1" smtClean="0">
                              <a:solidFill>
                                <a:schemeClr val="bg1"/>
                              </a:solidFill>
                              <a:latin typeface="Cambria Math" panose="02040503050406030204" pitchFamily="18" charset="0"/>
                            </a:rPr>
                            <m:t>1111   </m:t>
                          </m:r>
                        </m:e>
                      </m:d>
                    </m:oMath>
                  </m:oMathPara>
                </a14:m>
                <a:endParaRPr lang="en-US" sz="1700"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75044" y="5156712"/>
                <a:ext cx="897929" cy="261610"/>
              </a:xfrm>
              <a:prstGeom prst="rect">
                <a:avLst/>
              </a:prstGeom>
              <a:blipFill>
                <a:blip r:embed="rId3"/>
                <a:stretch>
                  <a:fillRect l="-43243" t="-172093" r="-108784" b="-251163"/>
                </a:stretch>
              </a:blipFill>
            </p:spPr>
            <p:txBody>
              <a:bodyPr/>
              <a:lstStyle/>
              <a:p>
                <a:r>
                  <a:rPr lang="en-US">
                    <a:noFill/>
                  </a:rPr>
                  <a:t> </a:t>
                </a:r>
              </a:p>
            </p:txBody>
          </p:sp>
        </mc:Fallback>
      </mc:AlternateContent>
      <p:sp>
        <p:nvSpPr>
          <p:cNvPr id="2" name="Title 1"/>
          <p:cNvSpPr>
            <a:spLocks noGrp="1"/>
          </p:cNvSpPr>
          <p:nvPr>
            <p:ph type="title"/>
          </p:nvPr>
        </p:nvSpPr>
        <p:spPr>
          <a:xfrm>
            <a:off x="428625" y="542932"/>
            <a:ext cx="8229600" cy="676868"/>
          </a:xfrm>
        </p:spPr>
        <p:txBody>
          <a:bodyPr>
            <a:normAutofit/>
          </a:bodyPr>
          <a:lstStyle/>
          <a:p>
            <a:r>
              <a:rPr lang="en-US" sz="3600" dirty="0"/>
              <a:t>Ring-Learning with Error (Ring-LWE)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6165" y="1432539"/>
                <a:ext cx="8686800" cy="4914900"/>
              </a:xfrm>
            </p:spPr>
            <p:txBody>
              <a:bodyPr>
                <a:normAutofit/>
              </a:bodyPr>
              <a:lstStyle/>
              <a:p>
                <a:r>
                  <a:rPr lang="en-US" dirty="0" smtClean="0"/>
                  <a:t>Public-key Cryptosystem (PKC)</a:t>
                </a:r>
              </a:p>
              <a:p>
                <a:pPr lvl="1"/>
                <a:r>
                  <a:rPr lang="en-US" sz="2000" dirty="0" smtClean="0"/>
                  <a:t>Setup (Alice)</a:t>
                </a:r>
              </a:p>
              <a:p>
                <a:pPr lvl="2"/>
                <a:r>
                  <a:rPr lang="en-US" sz="1600" dirty="0" smtClean="0"/>
                  <a:t>Publishes </a:t>
                </a:r>
                <a:r>
                  <a:rPr lang="en-US" sz="1600" dirty="0" smtClean="0">
                    <a:solidFill>
                      <a:srgbClr val="0070C0"/>
                    </a:solidFill>
                  </a:rPr>
                  <a:t>{a, b</a:t>
                </a:r>
                <a:r>
                  <a:rPr lang="en-US" sz="1600" dirty="0">
                    <a:solidFill>
                      <a:srgbClr val="0070C0"/>
                    </a:solidFill>
                  </a:rPr>
                  <a:t> = a</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m:t>
                    </m:r>
                  </m:oMath>
                </a14:m>
                <a:r>
                  <a:rPr lang="en-US" sz="1600" dirty="0" err="1">
                    <a:solidFill>
                      <a:srgbClr val="0070C0"/>
                    </a:solidFill>
                  </a:rPr>
                  <a:t>s+e</a:t>
                </a:r>
                <a:r>
                  <a:rPr lang="en-US" sz="1600" dirty="0" smtClean="0">
                    <a:solidFill>
                      <a:srgbClr val="0070C0"/>
                    </a:solidFill>
                  </a:rPr>
                  <a:t>} </a:t>
                </a:r>
                <a:r>
                  <a:rPr lang="en-US" sz="1600" dirty="0" smtClean="0"/>
                  <a:t>as the public key, as well as </a:t>
                </a:r>
                <a:r>
                  <a:rPr lang="en-US" sz="1600" dirty="0">
                    <a:solidFill>
                      <a:srgbClr val="0070C0"/>
                    </a:solidFill>
                  </a:rPr>
                  <a:t>t</a:t>
                </a:r>
                <a:r>
                  <a:rPr lang="en-US" altLang="zh-CN" sz="1600" dirty="0" smtClean="0">
                    <a:solidFill>
                      <a:srgbClr val="0070C0"/>
                    </a:solidFill>
                  </a:rPr>
                  <a:t> </a:t>
                </a:r>
                <a:r>
                  <a:rPr lang="en-US" altLang="zh-CN" sz="1600" dirty="0">
                    <a:solidFill>
                      <a:srgbClr val="0070C0"/>
                    </a:solidFill>
                  </a:rPr>
                  <a:t>= </a:t>
                </a:r>
                <a14:m>
                  <m:oMath xmlns:m="http://schemas.openxmlformats.org/officeDocument/2006/math">
                    <m:d>
                      <m:dPr>
                        <m:begChr m:val="⌊"/>
                        <m:endChr m:val="⌋"/>
                        <m:ctrlPr>
                          <a:rPr lang="en-US" altLang="zh-CN" sz="1600" i="1">
                            <a:solidFill>
                              <a:srgbClr val="0070C0"/>
                            </a:solidFill>
                            <a:latin typeface="Cambria Math" panose="02040503050406030204" pitchFamily="18" charset="0"/>
                          </a:rPr>
                        </m:ctrlPr>
                      </m:dPr>
                      <m:e>
                        <m:f>
                          <m:fPr>
                            <m:ctrlPr>
                              <a:rPr lang="en-US" altLang="zh-CN" sz="1600" i="1">
                                <a:solidFill>
                                  <a:srgbClr val="0070C0"/>
                                </a:solidFill>
                                <a:latin typeface="Cambria Math" panose="02040503050406030204" pitchFamily="18" charset="0"/>
                              </a:rPr>
                            </m:ctrlPr>
                          </m:fPr>
                          <m:num>
                            <m:r>
                              <a:rPr lang="en-US" altLang="zh-CN" sz="1600" i="1">
                                <a:solidFill>
                                  <a:srgbClr val="0070C0"/>
                                </a:solidFill>
                                <a:latin typeface="Cambria Math" panose="02040503050406030204" pitchFamily="18" charset="0"/>
                              </a:rPr>
                              <m:t>𝑞</m:t>
                            </m:r>
                          </m:num>
                          <m:den>
                            <m:r>
                              <a:rPr lang="en-US" altLang="zh-CN" sz="1600" i="1">
                                <a:solidFill>
                                  <a:srgbClr val="0070C0"/>
                                </a:solidFill>
                                <a:latin typeface="Cambria Math" panose="02040503050406030204" pitchFamily="18" charset="0"/>
                              </a:rPr>
                              <m:t>2</m:t>
                            </m:r>
                          </m:den>
                        </m:f>
                      </m:e>
                    </m:d>
                  </m:oMath>
                </a14:m>
                <a:endParaRPr lang="en-US" sz="1600" dirty="0" smtClean="0"/>
              </a:p>
              <a:p>
                <a:pPr lvl="2"/>
                <a:r>
                  <a:rPr lang="en-US" sz="1600" dirty="0" smtClean="0"/>
                  <a:t>Keeps </a:t>
                </a:r>
                <a:r>
                  <a:rPr lang="en-US" sz="1600" dirty="0" smtClean="0">
                    <a:solidFill>
                      <a:srgbClr val="0070C0"/>
                    </a:solidFill>
                  </a:rPr>
                  <a:t>s</a:t>
                </a:r>
                <a:r>
                  <a:rPr lang="en-US" sz="1600" dirty="0" smtClean="0"/>
                  <a:t> as the private key</a:t>
                </a:r>
              </a:p>
              <a:p>
                <a:pPr lvl="1"/>
                <a:r>
                  <a:rPr lang="en-US" sz="2000" dirty="0"/>
                  <a:t>Encryption (Bob to Alice):</a:t>
                </a:r>
              </a:p>
              <a:p>
                <a:pPr lvl="2"/>
                <a:r>
                  <a:rPr lang="en-US" sz="1600" dirty="0" smtClean="0"/>
                  <a:t>Generates the cipher: </a:t>
                </a:r>
                <a:endParaRPr lang="en-US" sz="1600" dirty="0"/>
              </a:p>
              <a:p>
                <a:pPr lvl="3"/>
                <a:r>
                  <a:rPr lang="en-US" sz="1400" dirty="0">
                    <a:solidFill>
                      <a:srgbClr val="0070C0"/>
                    </a:solidFill>
                  </a:rPr>
                  <a:t>c0 = b</a:t>
                </a:r>
                <a:r>
                  <a:rPr lang="en-US" sz="1400" dirty="0">
                    <a:solidFill>
                      <a:srgbClr val="0070C0"/>
                    </a:solidFill>
                    <a:ea typeface="Cambria Math" panose="02040503050406030204" pitchFamily="18" charset="0"/>
                  </a:rPr>
                  <a:t> </a:t>
                </a:r>
                <a14:m>
                  <m:oMath xmlns:m="http://schemas.openxmlformats.org/officeDocument/2006/math">
                    <m:r>
                      <a:rPr lang="en-US" sz="1400" i="1">
                        <a:solidFill>
                          <a:srgbClr val="0070C0"/>
                        </a:solidFill>
                        <a:latin typeface="Cambria Math" panose="02040503050406030204" pitchFamily="18" charset="0"/>
                        <a:ea typeface="Cambria Math" panose="02040503050406030204" pitchFamily="18" charset="0"/>
                      </a:rPr>
                      <m:t>⋅ </m:t>
                    </m:r>
                  </m:oMath>
                </a14:m>
                <a:r>
                  <a:rPr lang="en-US" sz="1400" dirty="0">
                    <a:solidFill>
                      <a:srgbClr val="0070C0"/>
                    </a:solidFill>
                  </a:rPr>
                  <a:t>r0 + r2 + </a:t>
                </a:r>
                <a:r>
                  <a:rPr lang="en-US" sz="1400" dirty="0" smtClean="0">
                    <a:solidFill>
                      <a:srgbClr val="0070C0"/>
                    </a:solidFill>
                  </a:rPr>
                  <a:t>t</a:t>
                </a:r>
                <a:r>
                  <a:rPr lang="en-US" sz="1400" dirty="0" smtClean="0">
                    <a:solidFill>
                      <a:schemeClr val="tx1">
                        <a:lumMod val="85000"/>
                        <a:lumOff val="15000"/>
                      </a:schemeClr>
                    </a:solidFill>
                  </a:rPr>
                  <a:t>m</a:t>
                </a:r>
                <a:r>
                  <a:rPr lang="en-US" sz="1400" dirty="0">
                    <a:solidFill>
                      <a:srgbClr val="0070C0"/>
                    </a:solidFill>
                  </a:rPr>
                  <a:t>; </a:t>
                </a:r>
              </a:p>
              <a:p>
                <a:pPr lvl="3"/>
                <a:r>
                  <a:rPr lang="en-US" sz="1400" dirty="0">
                    <a:solidFill>
                      <a:srgbClr val="0070C0"/>
                    </a:solidFill>
                  </a:rPr>
                  <a:t>c1 = a</a:t>
                </a:r>
                <a:r>
                  <a:rPr lang="en-US" sz="1400" dirty="0">
                    <a:solidFill>
                      <a:srgbClr val="0070C0"/>
                    </a:solidFill>
                    <a:ea typeface="Cambria Math" panose="02040503050406030204" pitchFamily="18" charset="0"/>
                  </a:rPr>
                  <a:t> </a:t>
                </a:r>
                <a14:m>
                  <m:oMath xmlns:m="http://schemas.openxmlformats.org/officeDocument/2006/math">
                    <m:r>
                      <a:rPr lang="en-US" sz="1400" i="1">
                        <a:solidFill>
                          <a:srgbClr val="0070C0"/>
                        </a:solidFill>
                        <a:latin typeface="Cambria Math" panose="02040503050406030204" pitchFamily="18" charset="0"/>
                        <a:ea typeface="Cambria Math" panose="02040503050406030204" pitchFamily="18" charset="0"/>
                      </a:rPr>
                      <m:t>⋅ </m:t>
                    </m:r>
                  </m:oMath>
                </a14:m>
                <a:r>
                  <a:rPr lang="en-US" sz="1400" dirty="0">
                    <a:solidFill>
                      <a:srgbClr val="0070C0"/>
                    </a:solidFill>
                  </a:rPr>
                  <a:t>r0 + r1</a:t>
                </a:r>
              </a:p>
              <a:p>
                <a:pPr lvl="1"/>
                <a:r>
                  <a:rPr lang="en-US" sz="2000" dirty="0"/>
                  <a:t>Decryption (Alice computes):</a:t>
                </a:r>
              </a:p>
              <a:p>
                <a:pPr lvl="2"/>
                <a:r>
                  <a:rPr lang="en-US" sz="1600" dirty="0">
                    <a:solidFill>
                      <a:srgbClr val="0070C0"/>
                    </a:solidFill>
                  </a:rPr>
                  <a:t>c0 –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c1 = b</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r0 + r2 + t</a:t>
                </a:r>
                <a:r>
                  <a:rPr lang="en-US" sz="1600" dirty="0" smtClean="0">
                    <a:solidFill>
                      <a:srgbClr val="0070C0"/>
                    </a:solidFill>
                  </a:rPr>
                  <a:t>m </a:t>
                </a:r>
                <a:r>
                  <a:rPr lang="en-US" sz="1600" dirty="0">
                    <a:solidFill>
                      <a:srgbClr val="0070C0"/>
                    </a:solidFill>
                  </a:rPr>
                  <a:t>-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a</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r0 -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r1  </a:t>
                </a:r>
                <a:r>
                  <a:rPr lang="en-US" sz="1600" dirty="0">
                    <a:solidFill>
                      <a:schemeClr val="tx1"/>
                    </a:solidFill>
                  </a:rPr>
                  <a:t>(2)</a:t>
                </a:r>
                <a:endParaRPr lang="en-US" sz="1600" dirty="0"/>
              </a:p>
              <a:p>
                <a:pPr marL="914400" lvl="2" indent="0">
                  <a:buNone/>
                </a:pPr>
                <a:r>
                  <a:rPr lang="en-US" sz="1600" dirty="0"/>
                  <a:t>		</a:t>
                </a:r>
                <a:r>
                  <a:rPr lang="en-US" sz="1600" dirty="0">
                    <a:solidFill>
                      <a:srgbClr val="0070C0"/>
                    </a:solidFill>
                  </a:rPr>
                  <a:t>   = t</a:t>
                </a:r>
                <a:r>
                  <a:rPr lang="en-US" sz="1600" dirty="0" smtClean="0">
                    <a:solidFill>
                      <a:srgbClr val="0070C0"/>
                    </a:solidFill>
                  </a:rPr>
                  <a:t>m </a:t>
                </a:r>
                <a:r>
                  <a:rPr lang="en-US" sz="1600" dirty="0">
                    <a:solidFill>
                      <a:srgbClr val="0070C0"/>
                    </a:solidFill>
                  </a:rPr>
                  <a:t>+ e</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r0 + r2 -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r1 = t</a:t>
                </a:r>
                <a:r>
                  <a:rPr lang="en-US" sz="1600" dirty="0" smtClean="0">
                    <a:solidFill>
                      <a:srgbClr val="0070C0"/>
                    </a:solidFill>
                  </a:rPr>
                  <a:t>m </a:t>
                </a:r>
                <a:r>
                  <a:rPr lang="en-US" sz="1600" dirty="0">
                    <a:solidFill>
                      <a:srgbClr val="0070C0"/>
                    </a:solidFill>
                  </a:rPr>
                  <a:t>+ </a:t>
                </a:r>
                <a:r>
                  <a:rPr lang="en-US" sz="1600" dirty="0">
                    <a:solidFill>
                      <a:srgbClr val="FF0000"/>
                    </a:solidFill>
                  </a:rPr>
                  <a:t>“small”</a:t>
                </a:r>
              </a:p>
              <a:p>
                <a:pPr lvl="2"/>
                <a:r>
                  <a:rPr lang="en-US" sz="1600" dirty="0">
                    <a:solidFill>
                      <a:srgbClr val="0070C0"/>
                    </a:solidFill>
                  </a:rPr>
                  <a:t>m </a:t>
                </a:r>
                <a:r>
                  <a:rPr lang="en-US" sz="1600" dirty="0" smtClean="0">
                    <a:solidFill>
                      <a:srgbClr val="0070C0"/>
                    </a:solidFill>
                  </a:rPr>
                  <a:t>=  </a:t>
                </a:r>
                <a:r>
                  <a:rPr lang="en-US" sz="1600" dirty="0">
                    <a:solidFill>
                      <a:srgbClr val="0070C0"/>
                    </a:solidFill>
                  </a:rPr>
                  <a:t>(c0 – s</a:t>
                </a:r>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 </m:t>
                    </m:r>
                  </m:oMath>
                </a14:m>
                <a:r>
                  <a:rPr lang="en-US" sz="1600" dirty="0">
                    <a:solidFill>
                      <a:srgbClr val="0070C0"/>
                    </a:solidFill>
                  </a:rPr>
                  <a:t>c1</a:t>
                </a:r>
                <a:r>
                  <a:rPr lang="en-US" sz="1600" dirty="0" smtClean="0">
                    <a:solidFill>
                      <a:srgbClr val="0070C0"/>
                    </a:solidFill>
                  </a:rPr>
                  <a:t>)/t</a:t>
                </a:r>
                <a:endParaRPr lang="en-US" sz="2000" dirty="0" smtClean="0"/>
              </a:p>
              <a:p>
                <a:pPr lvl="1"/>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6165" y="1432539"/>
                <a:ext cx="8686800" cy="4914900"/>
              </a:xfrm>
              <a:blipFill>
                <a:blip r:embed="rId4"/>
                <a:stretch>
                  <a:fillRect l="-1193" t="-1365"/>
                </a:stretch>
              </a:blipFill>
            </p:spPr>
            <p:txBody>
              <a:bodyPr/>
              <a:lstStyle/>
              <a:p>
                <a:r>
                  <a:rPr lang="en-US">
                    <a:noFill/>
                  </a:rPr>
                  <a:t> </a:t>
                </a:r>
              </a:p>
            </p:txBody>
          </p:sp>
        </mc:Fallback>
      </mc:AlternateContent>
      <p:cxnSp>
        <p:nvCxnSpPr>
          <p:cNvPr id="5" name="Straight Arrow Connector 4"/>
          <p:cNvCxnSpPr/>
          <p:nvPr/>
        </p:nvCxnSpPr>
        <p:spPr>
          <a:xfrm flipH="1" flipV="1">
            <a:off x="3457067" y="5246236"/>
            <a:ext cx="376518" cy="322169"/>
          </a:xfrm>
          <a:prstGeom prst="straightConnector1">
            <a:avLst/>
          </a:prstGeom>
          <a:ln>
            <a:solidFill>
              <a:schemeClr val="tx1">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3833585" y="5447873"/>
            <a:ext cx="2410212" cy="276999"/>
          </a:xfrm>
          <a:prstGeom prst="rect">
            <a:avLst/>
          </a:prstGeom>
          <a:noFill/>
        </p:spPr>
        <p:txBody>
          <a:bodyPr wrap="none" rtlCol="0">
            <a:spAutoFit/>
          </a:bodyPr>
          <a:lstStyle/>
          <a:p>
            <a:r>
              <a:rPr lang="en-US" sz="1200" dirty="0" smtClean="0">
                <a:latin typeface="Avenir Book" panose="02000503020000020003" pitchFamily="2" charset="0"/>
              </a:rPr>
              <a:t>Taking the nearest binary integer</a:t>
            </a:r>
            <a:endParaRPr lang="en-US" sz="1200" dirty="0">
              <a:latin typeface="Avenir Book" panose="02000503020000020003" pitchFamily="2" charset="0"/>
            </a:endParaRPr>
          </a:p>
        </p:txBody>
      </p:sp>
      <p:sp>
        <p:nvSpPr>
          <p:cNvPr id="7" name="Rectangular Callout 6"/>
          <p:cNvSpPr/>
          <p:nvPr/>
        </p:nvSpPr>
        <p:spPr>
          <a:xfrm>
            <a:off x="6916753" y="4786296"/>
            <a:ext cx="1963271" cy="1092062"/>
          </a:xfrm>
          <a:prstGeom prst="wedgeRectCallout">
            <a:avLst>
              <a:gd name="adj1" fmla="val -45550"/>
              <a:gd name="adj2" fmla="val 26763"/>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Avenir Book" panose="02000503020000020003" pitchFamily="2" charset="0"/>
              </a:rPr>
              <a:t>e, r0, r1, r2 will be </a:t>
            </a:r>
            <a:r>
              <a:rPr lang="en-US" sz="1200" dirty="0" smtClean="0">
                <a:solidFill>
                  <a:srgbClr val="FFFF00"/>
                </a:solidFill>
                <a:latin typeface="Avenir Book" panose="02000503020000020003" pitchFamily="2" charset="0"/>
              </a:rPr>
              <a:t>eliminated</a:t>
            </a:r>
            <a:r>
              <a:rPr lang="en-US" sz="1200" dirty="0" smtClean="0">
                <a:latin typeface="Avenir Book" panose="02000503020000020003" pitchFamily="2" charset="0"/>
              </a:rPr>
              <a:t> easily by Alice, but they make attacker’s life </a:t>
            </a:r>
            <a:r>
              <a:rPr lang="en-US" sz="1200" dirty="0" smtClean="0">
                <a:solidFill>
                  <a:srgbClr val="FFFF00"/>
                </a:solidFill>
                <a:latin typeface="Avenir Book" panose="02000503020000020003" pitchFamily="2" charset="0"/>
              </a:rPr>
              <a:t>so much harder</a:t>
            </a:r>
            <a:r>
              <a:rPr lang="en-US" sz="1200" dirty="0" smtClean="0">
                <a:latin typeface="Avenir Book" panose="02000503020000020003" pitchFamily="2" charset="0"/>
              </a:rPr>
              <a:t>.</a:t>
            </a:r>
            <a:endParaRPr lang="en-US" sz="1200" dirty="0">
              <a:solidFill>
                <a:srgbClr val="FFFF00"/>
              </a:solidFill>
              <a:latin typeface="Avenir Book" panose="02000503020000020003" pitchFamily="2" charset="0"/>
            </a:endParaRPr>
          </a:p>
        </p:txBody>
      </p:sp>
      <p:sp>
        <p:nvSpPr>
          <p:cNvPr id="10" name="Rectangle 9"/>
          <p:cNvSpPr/>
          <p:nvPr/>
        </p:nvSpPr>
        <p:spPr>
          <a:xfrm>
            <a:off x="1568824" y="6627168"/>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11" name="TextBox 10"/>
          <p:cNvSpPr txBox="1"/>
          <p:nvPr/>
        </p:nvSpPr>
        <p:spPr>
          <a:xfrm>
            <a:off x="5742354" y="1362199"/>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23875068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473658"/>
            <a:ext cx="8229600" cy="676868"/>
          </a:xfrm>
        </p:spPr>
        <p:txBody>
          <a:bodyPr>
            <a:normAutofit fontScale="90000"/>
          </a:bodyPr>
          <a:lstStyle/>
          <a:p>
            <a:r>
              <a:rPr lang="en-US" sz="3600" dirty="0"/>
              <a:t>R-LWE Public Key Encryption Co-processor</a:t>
            </a:r>
          </a:p>
        </p:txBody>
      </p:sp>
      <p:sp>
        <p:nvSpPr>
          <p:cNvPr id="3" name="Content Placeholder 2"/>
          <p:cNvSpPr>
            <a:spLocks noGrp="1"/>
          </p:cNvSpPr>
          <p:nvPr>
            <p:ph idx="1"/>
          </p:nvPr>
        </p:nvSpPr>
        <p:spPr>
          <a:xfrm>
            <a:off x="172315" y="1081251"/>
            <a:ext cx="8686800" cy="4914900"/>
          </a:xfrm>
        </p:spPr>
        <p:txBody>
          <a:bodyPr>
            <a:normAutofit/>
          </a:bodyPr>
          <a:lstStyle/>
          <a:p>
            <a:r>
              <a:rPr lang="en-US" dirty="0" smtClean="0"/>
              <a:t>Public-key Cryptosystem (PKC)</a:t>
            </a:r>
          </a:p>
          <a:p>
            <a:pPr marL="457200" lvl="1" indent="0">
              <a:buNone/>
            </a:pPr>
            <a:endParaRPr lang="en-US" sz="2000" dirty="0" smtClean="0"/>
          </a:p>
          <a:p>
            <a:pPr lvl="1"/>
            <a:endParaRPr lang="en-US" sz="2000" dirty="0"/>
          </a:p>
          <a:p>
            <a:pPr marL="457200" lvl="1" indent="0">
              <a:buNone/>
            </a:pPr>
            <a:endParaRPr lang="en-US" sz="2000" dirty="0" smtClean="0"/>
          </a:p>
          <a:p>
            <a:pPr lvl="1"/>
            <a:endParaRPr lang="en-US" sz="2000" dirty="0" smtClean="0"/>
          </a:p>
        </p:txBody>
      </p:sp>
      <p:sp>
        <p:nvSpPr>
          <p:cNvPr id="5" name="Rectangle 4"/>
          <p:cNvSpPr/>
          <p:nvPr/>
        </p:nvSpPr>
        <p:spPr>
          <a:xfrm>
            <a:off x="1568824" y="6634895"/>
            <a:ext cx="6382870" cy="230832"/>
          </a:xfrm>
          <a:prstGeom prst="rect">
            <a:avLst/>
          </a:prstGeom>
        </p:spPr>
        <p:txBody>
          <a:bodyPr wrap="square">
            <a:spAutoFit/>
          </a:bodyPr>
          <a:lstStyle/>
          <a:p>
            <a:r>
              <a:rPr lang="en-US" sz="900" dirty="0" smtClean="0">
                <a:latin typeface="Avenir Book" panose="02000503020000020003" pitchFamily="2" charset="0"/>
                <a:cs typeface="Times New Roman" panose="02020603050405020304" pitchFamily="18" charset="0"/>
              </a:rPr>
              <a:t>[1] </a:t>
            </a:r>
            <a:r>
              <a:rPr lang="en-US" sz="900" dirty="0" err="1">
                <a:latin typeface="Avenir Book" panose="02000503020000020003" pitchFamily="2" charset="0"/>
                <a:cs typeface="Times New Roman" panose="02020603050405020304" pitchFamily="18" charset="0"/>
              </a:rPr>
              <a:t>Oded</a:t>
            </a:r>
            <a:r>
              <a:rPr lang="en-US" sz="900" dirty="0">
                <a:latin typeface="Avenir Book" panose="02000503020000020003" pitchFamily="2" charset="0"/>
                <a:cs typeface="Times New Roman" panose="02020603050405020304" pitchFamily="18" charset="0"/>
              </a:rPr>
              <a:t> </a:t>
            </a:r>
            <a:r>
              <a:rPr lang="en-US" sz="900" dirty="0" err="1">
                <a:latin typeface="Avenir Book" panose="02000503020000020003" pitchFamily="2" charset="0"/>
                <a:cs typeface="Times New Roman" panose="02020603050405020304" pitchFamily="18" charset="0"/>
              </a:rPr>
              <a:t>Regev</a:t>
            </a:r>
            <a:r>
              <a:rPr lang="en-US" sz="900" dirty="0">
                <a:latin typeface="Avenir Book" panose="02000503020000020003" pitchFamily="2" charset="0"/>
                <a:cs typeface="Times New Roman" panose="02020603050405020304" pitchFamily="18" charset="0"/>
              </a:rPr>
              <a:t>, “On lattices, learning with errors, random linear codes, and </a:t>
            </a:r>
            <a:r>
              <a:rPr lang="en-US" sz="900" dirty="0" smtClean="0">
                <a:latin typeface="Avenir Book" panose="02000503020000020003" pitchFamily="2" charset="0"/>
                <a:cs typeface="Times New Roman" panose="02020603050405020304" pitchFamily="18" charset="0"/>
              </a:rPr>
              <a:t>cryptography”, 2005</a:t>
            </a:r>
            <a:endParaRPr lang="en-US" sz="900" dirty="0">
              <a:latin typeface="Avenir Book" panose="02000503020000020003" pitchFamily="2" charset="0"/>
              <a:cs typeface="Times New Roman" panose="02020603050405020304" pitchFamily="18" charset="0"/>
            </a:endParaRPr>
          </a:p>
        </p:txBody>
      </p:sp>
      <p:sp>
        <p:nvSpPr>
          <p:cNvPr id="6" name="TextBox 5"/>
          <p:cNvSpPr txBox="1"/>
          <p:nvPr/>
        </p:nvSpPr>
        <p:spPr>
          <a:xfrm>
            <a:off x="5503203" y="1027124"/>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5" y="1790515"/>
            <a:ext cx="9144000" cy="2611931"/>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blip>
          <a:stretch>
            <a:fillRect/>
          </a:stretch>
        </p:blipFill>
        <p:spPr>
          <a:xfrm>
            <a:off x="2102470" y="4844795"/>
            <a:ext cx="237249" cy="326777"/>
          </a:xfrm>
          <a:prstGeom prst="rect">
            <a:avLst/>
          </a:prstGeom>
        </p:spPr>
      </p:pic>
      <p:pic>
        <p:nvPicPr>
          <p:cNvPr id="12" name="Picture 11"/>
          <p:cNvPicPr>
            <a:picLocks noChangeAspect="1"/>
          </p:cNvPicPr>
          <p:nvPr/>
        </p:nvPicPr>
        <p:blipFill>
          <a:blip r:embed="rId4">
            <a:duotone>
              <a:prstClr val="black"/>
              <a:schemeClr val="accent3">
                <a:tint val="45000"/>
                <a:satMod val="400000"/>
              </a:schemeClr>
            </a:duotone>
          </a:blip>
          <a:stretch>
            <a:fillRect/>
          </a:stretch>
        </p:blipFill>
        <p:spPr>
          <a:xfrm>
            <a:off x="4772370" y="4840248"/>
            <a:ext cx="237249" cy="326777"/>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blip>
          <a:stretch>
            <a:fillRect/>
          </a:stretch>
        </p:blipFill>
        <p:spPr>
          <a:xfrm>
            <a:off x="7309200" y="4816368"/>
            <a:ext cx="237249" cy="32677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250" y="1580171"/>
            <a:ext cx="2140613" cy="186140"/>
          </a:xfrm>
          <a:prstGeom prst="rect">
            <a:avLst/>
          </a:prstGeom>
        </p:spPr>
      </p:pic>
      <p:grpSp>
        <p:nvGrpSpPr>
          <p:cNvPr id="15" name="Group 14"/>
          <p:cNvGrpSpPr/>
          <p:nvPr/>
        </p:nvGrpSpPr>
        <p:grpSpPr>
          <a:xfrm>
            <a:off x="5720247" y="4872222"/>
            <a:ext cx="3088517" cy="1026128"/>
            <a:chOff x="1318575" y="3815097"/>
            <a:chExt cx="4103912" cy="1518409"/>
          </a:xfrm>
        </p:grpSpPr>
        <p:grpSp>
          <p:nvGrpSpPr>
            <p:cNvPr id="16" name="Group 15"/>
            <p:cNvGrpSpPr/>
            <p:nvPr/>
          </p:nvGrpSpPr>
          <p:grpSpPr>
            <a:xfrm>
              <a:off x="1783697" y="4076236"/>
              <a:ext cx="3045969" cy="1257270"/>
              <a:chOff x="3091059" y="3992484"/>
              <a:chExt cx="3045969" cy="1257270"/>
            </a:xfrm>
          </p:grpSpPr>
          <p:grpSp>
            <p:nvGrpSpPr>
              <p:cNvPr id="20" name="Group 19"/>
              <p:cNvGrpSpPr/>
              <p:nvPr/>
            </p:nvGrpSpPr>
            <p:grpSpPr>
              <a:xfrm>
                <a:off x="3091059" y="4222813"/>
                <a:ext cx="3045969" cy="1026941"/>
                <a:chOff x="2950383" y="3275315"/>
                <a:chExt cx="3045969" cy="1026941"/>
              </a:xfrm>
            </p:grpSpPr>
            <p:grpSp>
              <p:nvGrpSpPr>
                <p:cNvPr id="22" name="Group 21"/>
                <p:cNvGrpSpPr/>
                <p:nvPr/>
              </p:nvGrpSpPr>
              <p:grpSpPr>
                <a:xfrm>
                  <a:off x="3411412" y="3275315"/>
                  <a:ext cx="2584940" cy="1026941"/>
                  <a:chOff x="3172261" y="1853298"/>
                  <a:chExt cx="2584940" cy="1026941"/>
                </a:xfrm>
              </p:grpSpPr>
              <p:grpSp>
                <p:nvGrpSpPr>
                  <p:cNvPr id="24" name="Group 23"/>
                  <p:cNvGrpSpPr/>
                  <p:nvPr/>
                </p:nvGrpSpPr>
                <p:grpSpPr>
                  <a:xfrm>
                    <a:off x="3172261" y="1853298"/>
                    <a:ext cx="2307101" cy="1026941"/>
                    <a:chOff x="1055078" y="2349305"/>
                    <a:chExt cx="2307101" cy="1026941"/>
                  </a:xfrm>
                </p:grpSpPr>
                <p:sp>
                  <p:nvSpPr>
                    <p:cNvPr id="26" name="Rounded Rectangle 25"/>
                    <p:cNvSpPr/>
                    <p:nvPr/>
                  </p:nvSpPr>
                  <p:spPr>
                    <a:xfrm>
                      <a:off x="1055078" y="2349305"/>
                      <a:ext cx="2307101" cy="1026941"/>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1448970" y="2619907"/>
                      <a:ext cx="1533379" cy="446865"/>
                    </a:xfrm>
                    <a:prstGeom prst="rect">
                      <a:avLst/>
                    </a:prstGeom>
                    <a:noFill/>
                  </p:spPr>
                  <p:txBody>
                    <a:bodyPr wrap="square" rtlCol="0">
                      <a:spAutoFit/>
                    </a:bodyPr>
                    <a:lstStyle/>
                    <a:p>
                      <a:pPr algn="ctr"/>
                      <a:r>
                        <a:rPr lang="en-US" sz="1000" dirty="0" smtClean="0">
                          <a:solidFill>
                            <a:srgbClr val="C00000"/>
                          </a:solidFill>
                        </a:rPr>
                        <a:t>Decryption Module</a:t>
                      </a:r>
                      <a:endParaRPr lang="en-US" sz="1000" dirty="0">
                        <a:solidFill>
                          <a:srgbClr val="C00000"/>
                        </a:solidFill>
                      </a:endParaRPr>
                    </a:p>
                  </p:txBody>
                </p:sp>
              </p:grpSp>
              <p:cxnSp>
                <p:nvCxnSpPr>
                  <p:cNvPr id="25" name="Straight Arrow Connector 24"/>
                  <p:cNvCxnSpPr/>
                  <p:nvPr/>
                </p:nvCxnSpPr>
                <p:spPr>
                  <a:xfrm>
                    <a:off x="5479362" y="2339030"/>
                    <a:ext cx="2778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a:off x="2950383" y="3772611"/>
                  <a:ext cx="4868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4276577" y="3992484"/>
                <a:ext cx="0" cy="255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6"/>
            <a:stretch>
              <a:fillRect/>
            </a:stretch>
          </p:blipFill>
          <p:spPr>
            <a:xfrm>
              <a:off x="2752413" y="3815097"/>
              <a:ext cx="511629" cy="205980"/>
            </a:xfrm>
            <a:prstGeom prst="rect">
              <a:avLst/>
            </a:prstGeom>
          </p:spPr>
        </p:pic>
        <p:pic>
          <p:nvPicPr>
            <p:cNvPr id="18" name="Picture 17"/>
            <p:cNvPicPr>
              <a:picLocks noChangeAspect="1"/>
            </p:cNvPicPr>
            <p:nvPr/>
          </p:nvPicPr>
          <p:blipFill>
            <a:blip r:embed="rId7"/>
            <a:stretch>
              <a:fillRect/>
            </a:stretch>
          </p:blipFill>
          <p:spPr>
            <a:xfrm>
              <a:off x="4866707" y="4420440"/>
              <a:ext cx="555780" cy="73153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8575" y="4372570"/>
              <a:ext cx="751026" cy="855014"/>
            </a:xfrm>
            <a:prstGeom prst="rect">
              <a:avLst/>
            </a:prstGeom>
          </p:spPr>
        </p:pic>
      </p:grpSp>
      <p:grpSp>
        <p:nvGrpSpPr>
          <p:cNvPr id="28" name="Group 27"/>
          <p:cNvGrpSpPr/>
          <p:nvPr/>
        </p:nvGrpSpPr>
        <p:grpSpPr>
          <a:xfrm>
            <a:off x="455571" y="5169107"/>
            <a:ext cx="5833248" cy="1180433"/>
            <a:chOff x="-247666" y="2387403"/>
            <a:chExt cx="8110512" cy="2120953"/>
          </a:xfrm>
        </p:grpSpPr>
        <p:grpSp>
          <p:nvGrpSpPr>
            <p:cNvPr id="44" name="Group 43"/>
            <p:cNvGrpSpPr/>
            <p:nvPr/>
          </p:nvGrpSpPr>
          <p:grpSpPr>
            <a:xfrm>
              <a:off x="-247666" y="2582405"/>
              <a:ext cx="4747736" cy="1197581"/>
              <a:chOff x="1287304" y="1853298"/>
              <a:chExt cx="4747736" cy="1197581"/>
            </a:xfrm>
          </p:grpSpPr>
          <p:grpSp>
            <p:nvGrpSpPr>
              <p:cNvPr id="47" name="Group 46"/>
              <p:cNvGrpSpPr/>
              <p:nvPr/>
            </p:nvGrpSpPr>
            <p:grpSpPr>
              <a:xfrm>
                <a:off x="1287304" y="1853298"/>
                <a:ext cx="4192058" cy="1197581"/>
                <a:chOff x="1463144" y="2024250"/>
                <a:chExt cx="4192058" cy="1197581"/>
              </a:xfrm>
            </p:grpSpPr>
            <p:grpSp>
              <p:nvGrpSpPr>
                <p:cNvPr id="49" name="Group 48"/>
                <p:cNvGrpSpPr/>
                <p:nvPr/>
              </p:nvGrpSpPr>
              <p:grpSpPr>
                <a:xfrm>
                  <a:off x="2159974" y="2024250"/>
                  <a:ext cx="3495228" cy="1026941"/>
                  <a:chOff x="2455403" y="2262174"/>
                  <a:chExt cx="3495228" cy="1026941"/>
                </a:xfrm>
              </p:grpSpPr>
              <p:cxnSp>
                <p:nvCxnSpPr>
                  <p:cNvPr id="51" name="Straight Arrow Connector 50"/>
                  <p:cNvCxnSpPr/>
                  <p:nvPr/>
                </p:nvCxnSpPr>
                <p:spPr>
                  <a:xfrm>
                    <a:off x="3052692" y="2560320"/>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052692" y="2965938"/>
                    <a:ext cx="6049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455403" y="2262174"/>
                    <a:ext cx="3495228" cy="1026941"/>
                    <a:chOff x="260843" y="2262174"/>
                    <a:chExt cx="3495228" cy="1026941"/>
                  </a:xfrm>
                </p:grpSpPr>
                <p:grpSp>
                  <p:nvGrpSpPr>
                    <p:cNvPr id="54" name="Group 53"/>
                    <p:cNvGrpSpPr/>
                    <p:nvPr/>
                  </p:nvGrpSpPr>
                  <p:grpSpPr>
                    <a:xfrm>
                      <a:off x="1448970" y="2262174"/>
                      <a:ext cx="2307101" cy="1026941"/>
                      <a:chOff x="1055078" y="2349305"/>
                      <a:chExt cx="2307101" cy="1026941"/>
                    </a:xfrm>
                  </p:grpSpPr>
                  <p:sp>
                    <p:nvSpPr>
                      <p:cNvPr id="57" name="Rounded Rectangle 56"/>
                      <p:cNvSpPr/>
                      <p:nvPr/>
                    </p:nvSpPr>
                    <p:spPr>
                      <a:xfrm>
                        <a:off x="1055078" y="2349305"/>
                        <a:ext cx="2307101" cy="1026941"/>
                      </a:xfrm>
                      <a:prstGeom prst="round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extBox 57"/>
                      <p:cNvSpPr txBox="1"/>
                      <p:nvPr/>
                    </p:nvSpPr>
                    <p:spPr>
                      <a:xfrm>
                        <a:off x="1448970" y="2539609"/>
                        <a:ext cx="1533379" cy="718901"/>
                      </a:xfrm>
                      <a:prstGeom prst="rect">
                        <a:avLst/>
                      </a:prstGeom>
                      <a:noFill/>
                    </p:spPr>
                    <p:txBody>
                      <a:bodyPr wrap="square" rtlCol="0">
                        <a:spAutoFit/>
                      </a:bodyPr>
                      <a:lstStyle/>
                      <a:p>
                        <a:pPr algn="ctr"/>
                        <a:r>
                          <a:rPr lang="en-US" sz="1000" dirty="0" smtClean="0">
                            <a:solidFill>
                              <a:srgbClr val="C00000"/>
                            </a:solidFill>
                          </a:rPr>
                          <a:t>Key Generator</a:t>
                        </a:r>
                      </a:p>
                      <a:p>
                        <a:pPr algn="ctr"/>
                        <a:r>
                          <a:rPr lang="en-US" sz="1000" dirty="0" smtClean="0">
                            <a:solidFill>
                              <a:srgbClr val="C00000"/>
                            </a:solidFill>
                          </a:rPr>
                          <a:t>Module </a:t>
                        </a:r>
                        <a:endParaRPr lang="en-US" sz="1000" dirty="0">
                          <a:solidFill>
                            <a:srgbClr val="C00000"/>
                          </a:solidFill>
                        </a:endParaRPr>
                      </a:p>
                    </p:txBody>
                  </p:sp>
                </p:grpSp>
                <p:sp>
                  <p:nvSpPr>
                    <p:cNvPr id="55" name="TextBox 54"/>
                    <p:cNvSpPr txBox="1"/>
                    <p:nvPr/>
                  </p:nvSpPr>
                  <p:spPr>
                    <a:xfrm>
                      <a:off x="932551" y="2613162"/>
                      <a:ext cx="602568" cy="442400"/>
                    </a:xfrm>
                    <a:prstGeom prst="rect">
                      <a:avLst/>
                    </a:prstGeom>
                    <a:noFill/>
                  </p:spPr>
                  <p:txBody>
                    <a:bodyPr wrap="square" rtlCol="0">
                      <a:spAutoFit/>
                    </a:bodyPr>
                    <a:lstStyle/>
                    <a:p>
                      <a:r>
                        <a:rPr lang="en-US" sz="1000" dirty="0" smtClean="0">
                          <a:solidFill>
                            <a:schemeClr val="tx1">
                              <a:lumMod val="50000"/>
                              <a:lumOff val="50000"/>
                            </a:schemeClr>
                          </a:solidFill>
                        </a:rPr>
                        <a:t>e</a:t>
                      </a:r>
                      <a:endParaRPr lang="en-US" sz="1000" dirty="0">
                        <a:solidFill>
                          <a:schemeClr val="tx1">
                            <a:lumMod val="50000"/>
                            <a:lumOff val="50000"/>
                          </a:schemeClr>
                        </a:solidFill>
                      </a:endParaRPr>
                    </a:p>
                  </p:txBody>
                </p:sp>
                <p:sp>
                  <p:nvSpPr>
                    <p:cNvPr id="56" name="TextBox 55"/>
                    <p:cNvSpPr txBox="1"/>
                    <p:nvPr/>
                  </p:nvSpPr>
                  <p:spPr>
                    <a:xfrm>
                      <a:off x="260843" y="2326214"/>
                      <a:ext cx="801866" cy="442400"/>
                    </a:xfrm>
                    <a:prstGeom prst="rect">
                      <a:avLst/>
                    </a:prstGeom>
                    <a:noFill/>
                  </p:spPr>
                  <p:txBody>
                    <a:bodyPr wrap="square" rtlCol="0">
                      <a:spAutoFit/>
                    </a:bodyPr>
                    <a:lstStyle/>
                    <a:p>
                      <a:r>
                        <a:rPr lang="en-US" sz="1000" dirty="0" smtClean="0">
                          <a:solidFill>
                            <a:srgbClr val="C00000"/>
                          </a:solidFill>
                        </a:rPr>
                        <a:t>TRNG</a:t>
                      </a:r>
                      <a:endParaRPr lang="en-US" sz="1000" dirty="0">
                        <a:solidFill>
                          <a:srgbClr val="C00000"/>
                        </a:solidFill>
                      </a:endParaRPr>
                    </a:p>
                  </p:txBody>
                </p:sp>
              </p:grpSp>
            </p:grpSp>
            <p:sp>
              <p:nvSpPr>
                <p:cNvPr id="50" name="TextBox 49"/>
                <p:cNvSpPr txBox="1"/>
                <p:nvPr/>
              </p:nvSpPr>
              <p:spPr>
                <a:xfrm>
                  <a:off x="1463144" y="2502930"/>
                  <a:ext cx="1418488" cy="718901"/>
                </a:xfrm>
                <a:prstGeom prst="rect">
                  <a:avLst/>
                </a:prstGeom>
                <a:noFill/>
              </p:spPr>
              <p:txBody>
                <a:bodyPr wrap="square" rtlCol="0">
                  <a:spAutoFit/>
                </a:bodyPr>
                <a:lstStyle/>
                <a:p>
                  <a:pPr algn="ctr"/>
                  <a:r>
                    <a:rPr lang="en-US" sz="1000" dirty="0" smtClean="0">
                      <a:solidFill>
                        <a:srgbClr val="C00000"/>
                      </a:solidFill>
                    </a:rPr>
                    <a:t>Gaussian Noise </a:t>
                  </a:r>
                </a:p>
                <a:p>
                  <a:pPr algn="ctr"/>
                  <a:r>
                    <a:rPr lang="en-US" sz="1000" dirty="0" smtClean="0">
                      <a:solidFill>
                        <a:srgbClr val="C00000"/>
                      </a:solidFill>
                    </a:rPr>
                    <a:t>Sampler</a:t>
                  </a:r>
                  <a:endParaRPr lang="en-US" sz="1000" dirty="0">
                    <a:solidFill>
                      <a:srgbClr val="C00000"/>
                    </a:solidFill>
                  </a:endParaRPr>
                </a:p>
              </p:txBody>
            </p:sp>
          </p:grpSp>
          <p:cxnSp>
            <p:nvCxnSpPr>
              <p:cNvPr id="48" name="Straight Arrow Connector 47"/>
              <p:cNvCxnSpPr/>
              <p:nvPr/>
            </p:nvCxnSpPr>
            <p:spPr>
              <a:xfrm>
                <a:off x="5479362" y="2274810"/>
                <a:ext cx="5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4470342" y="2387403"/>
              <a:ext cx="3392504" cy="2120953"/>
              <a:chOff x="4470342" y="2387403"/>
              <a:chExt cx="3392504" cy="2120953"/>
            </a:xfrm>
          </p:grpSpPr>
          <p:grpSp>
            <p:nvGrpSpPr>
              <p:cNvPr id="31" name="Group 30"/>
              <p:cNvGrpSpPr/>
              <p:nvPr/>
            </p:nvGrpSpPr>
            <p:grpSpPr>
              <a:xfrm>
                <a:off x="4470342" y="2387403"/>
                <a:ext cx="2635774" cy="1710394"/>
                <a:chOff x="3552088" y="4084280"/>
                <a:chExt cx="2635774" cy="1710394"/>
              </a:xfrm>
            </p:grpSpPr>
            <p:grpSp>
              <p:nvGrpSpPr>
                <p:cNvPr id="36" name="Group 35"/>
                <p:cNvGrpSpPr/>
                <p:nvPr/>
              </p:nvGrpSpPr>
              <p:grpSpPr>
                <a:xfrm>
                  <a:off x="3552088" y="4236881"/>
                  <a:ext cx="2635774" cy="1557793"/>
                  <a:chOff x="3172261" y="1867366"/>
                  <a:chExt cx="2635774" cy="1557793"/>
                </a:xfrm>
              </p:grpSpPr>
              <p:grpSp>
                <p:nvGrpSpPr>
                  <p:cNvPr id="38" name="Group 37"/>
                  <p:cNvGrpSpPr/>
                  <p:nvPr/>
                </p:nvGrpSpPr>
                <p:grpSpPr>
                  <a:xfrm>
                    <a:off x="3172261" y="1867366"/>
                    <a:ext cx="2307101" cy="1557793"/>
                    <a:chOff x="1448970" y="2276242"/>
                    <a:chExt cx="2307101" cy="1557793"/>
                  </a:xfrm>
                </p:grpSpPr>
                <p:grpSp>
                  <p:nvGrpSpPr>
                    <p:cNvPr id="40" name="Group 39"/>
                    <p:cNvGrpSpPr/>
                    <p:nvPr/>
                  </p:nvGrpSpPr>
                  <p:grpSpPr>
                    <a:xfrm>
                      <a:off x="1448970" y="2276242"/>
                      <a:ext cx="2307101" cy="1026941"/>
                      <a:chOff x="1055078" y="2363373"/>
                      <a:chExt cx="2307101" cy="1026941"/>
                    </a:xfrm>
                  </p:grpSpPr>
                  <p:sp>
                    <p:nvSpPr>
                      <p:cNvPr id="42" name="Rounded Rectangle 41"/>
                      <p:cNvSpPr/>
                      <p:nvPr/>
                    </p:nvSpPr>
                    <p:spPr>
                      <a:xfrm>
                        <a:off x="1055078" y="2363373"/>
                        <a:ext cx="2307101" cy="1026941"/>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1448969" y="2539610"/>
                        <a:ext cx="1533379" cy="718900"/>
                      </a:xfrm>
                      <a:prstGeom prst="rect">
                        <a:avLst/>
                      </a:prstGeom>
                      <a:noFill/>
                    </p:spPr>
                    <p:txBody>
                      <a:bodyPr wrap="square" rtlCol="0">
                        <a:spAutoFit/>
                      </a:bodyPr>
                      <a:lstStyle/>
                      <a:p>
                        <a:pPr algn="ctr"/>
                        <a:r>
                          <a:rPr lang="en-US" sz="1000" dirty="0" smtClean="0">
                            <a:solidFill>
                              <a:srgbClr val="C00000"/>
                            </a:solidFill>
                          </a:rPr>
                          <a:t>Encryption Module</a:t>
                        </a:r>
                        <a:endParaRPr lang="en-US" sz="1000" dirty="0">
                          <a:solidFill>
                            <a:srgbClr val="C00000"/>
                          </a:solidFill>
                        </a:endParaRPr>
                      </a:p>
                    </p:txBody>
                  </p:sp>
                </p:grpSp>
                <p:sp>
                  <p:nvSpPr>
                    <p:cNvPr id="41" name="TextBox 40"/>
                    <p:cNvSpPr txBox="1"/>
                    <p:nvPr/>
                  </p:nvSpPr>
                  <p:spPr>
                    <a:xfrm>
                      <a:off x="2616301" y="3391635"/>
                      <a:ext cx="1118371" cy="442400"/>
                    </a:xfrm>
                    <a:prstGeom prst="rect">
                      <a:avLst/>
                    </a:prstGeom>
                    <a:noFill/>
                  </p:spPr>
                  <p:txBody>
                    <a:bodyPr wrap="square" rtlCol="0">
                      <a:spAutoFit/>
                    </a:bodyPr>
                    <a:lstStyle/>
                    <a:p>
                      <a:r>
                        <a:rPr lang="en-US" sz="1000" dirty="0" smtClean="0">
                          <a:solidFill>
                            <a:srgbClr val="C00000"/>
                          </a:solidFill>
                        </a:rPr>
                        <a:t>r0, r1, r2</a:t>
                      </a:r>
                      <a:endParaRPr lang="en-US" sz="1000" dirty="0">
                        <a:solidFill>
                          <a:srgbClr val="C00000"/>
                        </a:solidFill>
                      </a:endParaRPr>
                    </a:p>
                  </p:txBody>
                </p:sp>
              </p:grpSp>
              <p:cxnSp>
                <p:nvCxnSpPr>
                  <p:cNvPr id="39" name="Straight Arrow Connector 38"/>
                  <p:cNvCxnSpPr/>
                  <p:nvPr/>
                </p:nvCxnSpPr>
                <p:spPr>
                  <a:xfrm>
                    <a:off x="5491083" y="2358018"/>
                    <a:ext cx="3169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7" name="Straight Arrow Connector 36"/>
                <p:cNvCxnSpPr/>
                <p:nvPr/>
              </p:nvCxnSpPr>
              <p:spPr>
                <a:xfrm>
                  <a:off x="4276577" y="4084280"/>
                  <a:ext cx="0" cy="164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4" name="Elbow Connector 33"/>
              <p:cNvCxnSpPr>
                <a:endCxn id="42" idx="2"/>
              </p:cNvCxnSpPr>
              <p:nvPr/>
            </p:nvCxnSpPr>
            <p:spPr>
              <a:xfrm rot="10800000">
                <a:off x="5623895" y="3566946"/>
                <a:ext cx="894105" cy="5391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261200" y="3789455"/>
                <a:ext cx="1601646" cy="718901"/>
              </a:xfrm>
              <a:prstGeom prst="rect">
                <a:avLst/>
              </a:prstGeom>
              <a:noFill/>
            </p:spPr>
            <p:txBody>
              <a:bodyPr wrap="square" rtlCol="0">
                <a:spAutoFit/>
              </a:bodyPr>
              <a:lstStyle/>
              <a:p>
                <a:pPr algn="ctr"/>
                <a:r>
                  <a:rPr lang="en-US" sz="1000" dirty="0" smtClean="0">
                    <a:solidFill>
                      <a:srgbClr val="C00000"/>
                    </a:solidFill>
                  </a:rPr>
                  <a:t>Gaussian Noise </a:t>
                </a:r>
              </a:p>
              <a:p>
                <a:pPr algn="ctr"/>
                <a:r>
                  <a:rPr lang="en-US" sz="1000" dirty="0" smtClean="0">
                    <a:solidFill>
                      <a:srgbClr val="C00000"/>
                    </a:solidFill>
                  </a:rPr>
                  <a:t>Sampler</a:t>
                </a:r>
                <a:endParaRPr lang="en-US" sz="1000" dirty="0">
                  <a:solidFill>
                    <a:srgbClr val="C00000"/>
                  </a:solidFill>
                </a:endParaRPr>
              </a:p>
            </p:txBody>
          </p:sp>
        </p:grpSp>
      </p:grpSp>
      <p:pic>
        <p:nvPicPr>
          <p:cNvPr id="60" name="Picture 59"/>
          <p:cNvPicPr>
            <a:picLocks noChangeAspect="1"/>
          </p:cNvPicPr>
          <p:nvPr/>
        </p:nvPicPr>
        <p:blipFill>
          <a:blip r:embed="rId9"/>
          <a:stretch>
            <a:fillRect/>
          </a:stretch>
        </p:blipFill>
        <p:spPr>
          <a:xfrm>
            <a:off x="1412809" y="5289370"/>
            <a:ext cx="290593" cy="119218"/>
          </a:xfrm>
          <a:prstGeom prst="rect">
            <a:avLst/>
          </a:prstGeom>
        </p:spPr>
      </p:pic>
      <p:pic>
        <p:nvPicPr>
          <p:cNvPr id="61" name="Picture 60"/>
          <p:cNvPicPr>
            <a:picLocks noChangeAspect="1"/>
          </p:cNvPicPr>
          <p:nvPr/>
        </p:nvPicPr>
        <p:blipFill>
          <a:blip r:embed="rId9"/>
          <a:stretch>
            <a:fillRect/>
          </a:stretch>
        </p:blipFill>
        <p:spPr>
          <a:xfrm>
            <a:off x="3511997" y="5323786"/>
            <a:ext cx="290593" cy="119218"/>
          </a:xfrm>
          <a:prstGeom prst="rect">
            <a:avLst/>
          </a:prstGeom>
        </p:spPr>
      </p:pic>
      <p:pic>
        <p:nvPicPr>
          <p:cNvPr id="62" name="Picture 61"/>
          <p:cNvPicPr>
            <a:picLocks noChangeAspect="1"/>
          </p:cNvPicPr>
          <p:nvPr/>
        </p:nvPicPr>
        <p:blipFill>
          <a:blip r:embed="rId6"/>
          <a:stretch>
            <a:fillRect/>
          </a:stretch>
        </p:blipFill>
        <p:spPr>
          <a:xfrm>
            <a:off x="2423622" y="5007302"/>
            <a:ext cx="334323" cy="134598"/>
          </a:xfrm>
          <a:prstGeom prst="rect">
            <a:avLst/>
          </a:prstGeom>
        </p:spPr>
      </p:pic>
      <p:cxnSp>
        <p:nvCxnSpPr>
          <p:cNvPr id="63" name="Straight Arrow Connector 62"/>
          <p:cNvCxnSpPr/>
          <p:nvPr/>
        </p:nvCxnSpPr>
        <p:spPr>
          <a:xfrm flipV="1">
            <a:off x="2588455" y="5128671"/>
            <a:ext cx="4920" cy="154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4" name="Picture 63"/>
          <p:cNvPicPr>
            <a:picLocks noChangeAspect="1"/>
          </p:cNvPicPr>
          <p:nvPr/>
        </p:nvPicPr>
        <p:blipFill>
          <a:blip r:embed="rId7"/>
          <a:stretch>
            <a:fillRect/>
          </a:stretch>
        </p:blipFill>
        <p:spPr>
          <a:xfrm>
            <a:off x="4437802" y="4878045"/>
            <a:ext cx="221131" cy="291061"/>
          </a:xfrm>
          <a:prstGeom prst="rect">
            <a:avLst/>
          </a:prstGeom>
        </p:spPr>
      </p:pic>
      <p:cxnSp>
        <p:nvCxnSpPr>
          <p:cNvPr id="66" name="Straight Connector 65"/>
          <p:cNvCxnSpPr/>
          <p:nvPr/>
        </p:nvCxnSpPr>
        <p:spPr>
          <a:xfrm flipV="1">
            <a:off x="172315" y="4752109"/>
            <a:ext cx="8874703" cy="13855"/>
          </a:xfrm>
          <a:prstGeom prst="line">
            <a:avLst/>
          </a:prstGeom>
          <a:ln w="12700">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2367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704714"/>
            <a:ext cx="8229600" cy="676868"/>
          </a:xfrm>
        </p:spPr>
        <p:txBody>
          <a:bodyPr>
            <a:normAutofit fontScale="90000"/>
          </a:bodyPr>
          <a:lstStyle/>
          <a:p>
            <a:r>
              <a:rPr lang="en-US" sz="3600" dirty="0"/>
              <a:t>R-LWE Public Key Encryption Co-processor</a:t>
            </a:r>
          </a:p>
        </p:txBody>
      </p:sp>
      <p:sp>
        <p:nvSpPr>
          <p:cNvPr id="3" name="Content Placeholder 2"/>
          <p:cNvSpPr>
            <a:spLocks noGrp="1"/>
          </p:cNvSpPr>
          <p:nvPr>
            <p:ph idx="1"/>
          </p:nvPr>
        </p:nvSpPr>
        <p:spPr>
          <a:xfrm>
            <a:off x="466165" y="1432539"/>
            <a:ext cx="8686800" cy="4914900"/>
          </a:xfrm>
        </p:spPr>
        <p:txBody>
          <a:bodyPr>
            <a:normAutofit lnSpcReduction="10000"/>
          </a:bodyPr>
          <a:lstStyle/>
          <a:p>
            <a:r>
              <a:rPr lang="en-US" dirty="0" smtClean="0"/>
              <a:t>Basic Operations</a:t>
            </a:r>
          </a:p>
          <a:p>
            <a:pPr marL="457200" lvl="1" indent="0">
              <a:buNone/>
            </a:pPr>
            <a:r>
              <a:rPr lang="en-US" sz="2000" dirty="0" smtClean="0"/>
              <a:t>(Every operation is modular)</a:t>
            </a:r>
          </a:p>
          <a:p>
            <a:pPr lvl="1"/>
            <a:r>
              <a:rPr lang="en-US" sz="2000" dirty="0" smtClean="0"/>
              <a:t>Random Number Generator</a:t>
            </a:r>
          </a:p>
          <a:p>
            <a:pPr lvl="1"/>
            <a:r>
              <a:rPr lang="en-US" sz="2000" dirty="0" smtClean="0"/>
              <a:t>Gaussian Noise Sampler</a:t>
            </a:r>
          </a:p>
          <a:p>
            <a:pPr lvl="1"/>
            <a:r>
              <a:rPr lang="en-US" sz="2000" dirty="0" smtClean="0"/>
              <a:t>Polynomial Addition/Subtraction</a:t>
            </a:r>
          </a:p>
          <a:p>
            <a:pPr lvl="1"/>
            <a:r>
              <a:rPr lang="en-US" sz="2000" dirty="0"/>
              <a:t>Scalar Multiplication with a </a:t>
            </a:r>
            <a:r>
              <a:rPr lang="en-US" sz="2000" dirty="0" smtClean="0"/>
              <a:t>Binary </a:t>
            </a:r>
            <a:r>
              <a:rPr lang="en-US" sz="2000" dirty="0"/>
              <a:t>Polynomial</a:t>
            </a:r>
            <a:endParaRPr lang="en-US" sz="2000" dirty="0" smtClean="0"/>
          </a:p>
          <a:p>
            <a:pPr lvl="1"/>
            <a:r>
              <a:rPr lang="en-US" sz="2000" dirty="0" smtClean="0"/>
              <a:t>Scalar Division to the Nearest Binary Integer</a:t>
            </a:r>
          </a:p>
          <a:p>
            <a:pPr lvl="1"/>
            <a:r>
              <a:rPr lang="en-US" sz="2000" dirty="0"/>
              <a:t>Polynomial</a:t>
            </a:r>
            <a:r>
              <a:rPr lang="en-US" sz="2000" dirty="0" smtClean="0"/>
              <a:t> Multiplication</a:t>
            </a:r>
            <a:endParaRPr lang="en-US" sz="2000" dirty="0"/>
          </a:p>
          <a:p>
            <a:pPr lvl="1"/>
            <a:endParaRPr lang="en-US" sz="2000" dirty="0" smtClean="0"/>
          </a:p>
          <a:p>
            <a:pPr lvl="1"/>
            <a:endParaRPr lang="en-US" sz="2000" dirty="0"/>
          </a:p>
          <a:p>
            <a:r>
              <a:rPr lang="en-US" sz="2400" dirty="0" smtClean="0"/>
              <a:t>Size of </a:t>
            </a:r>
            <a:r>
              <a:rPr lang="en-US" sz="2400" dirty="0"/>
              <a:t>the </a:t>
            </a:r>
            <a:r>
              <a:rPr lang="en-US" sz="2400" dirty="0" smtClean="0"/>
              <a:t>Polynomials/Vectors</a:t>
            </a:r>
          </a:p>
          <a:p>
            <a:pPr lvl="1"/>
            <a:r>
              <a:rPr lang="en-US" sz="2000" dirty="0" smtClean="0"/>
              <a:t>Length: 256, 512, or 1024</a:t>
            </a:r>
          </a:p>
          <a:p>
            <a:pPr lvl="1"/>
            <a:r>
              <a:rPr lang="en-US" sz="2000" dirty="0" smtClean="0"/>
              <a:t>Symbol: within the prime number 1,049,089</a:t>
            </a:r>
            <a:endParaRPr lang="en-US" sz="2000" dirty="0"/>
          </a:p>
          <a:p>
            <a:pPr marL="457200" lvl="1" indent="0">
              <a:buNone/>
            </a:pPr>
            <a:endParaRPr lang="en-US" sz="2000" dirty="0" smtClean="0"/>
          </a:p>
          <a:p>
            <a:pPr lvl="1"/>
            <a:endParaRPr lang="en-US" sz="2000" dirty="0" smtClean="0"/>
          </a:p>
        </p:txBody>
      </p:sp>
    </p:spTree>
    <p:extLst>
      <p:ext uri="{BB962C8B-B14F-4D97-AF65-F5344CB8AC3E}">
        <p14:creationId xmlns:p14="http://schemas.microsoft.com/office/powerpoint/2010/main" val="1524125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722299"/>
            <a:ext cx="8229600" cy="676868"/>
          </a:xfrm>
        </p:spPr>
        <p:txBody>
          <a:bodyPr>
            <a:normAutofit fontScale="90000"/>
          </a:bodyPr>
          <a:lstStyle/>
          <a:p>
            <a:r>
              <a:rPr lang="en-US" sz="3600" dirty="0"/>
              <a:t>R-LWE Public Key Encryption Co-processor</a:t>
            </a:r>
          </a:p>
        </p:txBody>
      </p:sp>
      <p:sp>
        <p:nvSpPr>
          <p:cNvPr id="3" name="Content Placeholder 2"/>
          <p:cNvSpPr>
            <a:spLocks noGrp="1"/>
          </p:cNvSpPr>
          <p:nvPr>
            <p:ph idx="1"/>
          </p:nvPr>
        </p:nvSpPr>
        <p:spPr>
          <a:xfrm>
            <a:off x="466165" y="1432539"/>
            <a:ext cx="8686800" cy="4914900"/>
          </a:xfrm>
        </p:spPr>
        <p:txBody>
          <a:bodyPr>
            <a:normAutofit fontScale="92500" lnSpcReduction="10000"/>
          </a:bodyPr>
          <a:lstStyle/>
          <a:p>
            <a:r>
              <a:rPr lang="en-US" dirty="0" smtClean="0"/>
              <a:t>Basic Operations</a:t>
            </a:r>
          </a:p>
          <a:p>
            <a:pPr marL="457200" lvl="1" indent="0">
              <a:buNone/>
            </a:pPr>
            <a:r>
              <a:rPr lang="en-US" sz="2000" dirty="0" smtClean="0"/>
              <a:t>(Every operation is modular)</a:t>
            </a:r>
          </a:p>
          <a:p>
            <a:pPr lvl="1"/>
            <a:r>
              <a:rPr lang="en-US" sz="2000" dirty="0"/>
              <a:t>Random Number </a:t>
            </a:r>
            <a:r>
              <a:rPr lang="en-US" sz="2000" dirty="0" smtClean="0"/>
              <a:t>Generator							</a:t>
            </a:r>
            <a:r>
              <a:rPr lang="en-US" sz="2000" b="1" dirty="0" smtClean="0">
                <a:solidFill>
                  <a:srgbClr val="00B050"/>
                </a:solidFill>
              </a:rPr>
              <a:t>✓</a:t>
            </a:r>
            <a:endParaRPr lang="en-US" sz="2000" dirty="0"/>
          </a:p>
          <a:p>
            <a:pPr lvl="1"/>
            <a:r>
              <a:rPr lang="en-US" sz="2000" dirty="0"/>
              <a:t>Gaussian Noise </a:t>
            </a:r>
            <a:r>
              <a:rPr lang="en-US" sz="2000" dirty="0" smtClean="0"/>
              <a:t>Sampler								</a:t>
            </a:r>
            <a:r>
              <a:rPr lang="en-US" sz="2000" b="1" dirty="0" smtClean="0">
                <a:solidFill>
                  <a:srgbClr val="00B050"/>
                </a:solidFill>
              </a:rPr>
              <a:t>✓</a:t>
            </a:r>
            <a:endParaRPr lang="en-US" sz="2000" dirty="0" smtClean="0"/>
          </a:p>
          <a:p>
            <a:pPr lvl="1"/>
            <a:r>
              <a:rPr lang="en-US" sz="2000" dirty="0"/>
              <a:t>Polynomial </a:t>
            </a:r>
            <a:r>
              <a:rPr lang="en-US" sz="2000" dirty="0" smtClean="0"/>
              <a:t>Addition/Subtraction 					       </a:t>
            </a:r>
            <a:r>
              <a:rPr lang="en-US" sz="2000" b="1" dirty="0" smtClean="0">
                <a:solidFill>
                  <a:srgbClr val="00B050"/>
                </a:solidFill>
              </a:rPr>
              <a:t>✓</a:t>
            </a:r>
            <a:endParaRPr lang="en-US" sz="2000" b="1" dirty="0">
              <a:solidFill>
                <a:srgbClr val="00B050"/>
              </a:solidFill>
            </a:endParaRPr>
          </a:p>
          <a:p>
            <a:pPr lvl="1"/>
            <a:r>
              <a:rPr lang="en-US" sz="2000" dirty="0"/>
              <a:t>Scalar Multiplication with a </a:t>
            </a:r>
            <a:r>
              <a:rPr lang="en-US" sz="2000" dirty="0" smtClean="0"/>
              <a:t>Binary </a:t>
            </a:r>
            <a:r>
              <a:rPr lang="en-US" sz="2000" dirty="0"/>
              <a:t>Polynomial </a:t>
            </a:r>
            <a:r>
              <a:rPr lang="en-US" sz="2000" dirty="0" smtClean="0"/>
              <a:t>			</a:t>
            </a:r>
            <a:r>
              <a:rPr lang="en-US" sz="2000" b="1" dirty="0" smtClean="0">
                <a:solidFill>
                  <a:srgbClr val="00B050"/>
                </a:solidFill>
              </a:rPr>
              <a:t>✓</a:t>
            </a:r>
            <a:endParaRPr lang="en-US" sz="2000" dirty="0"/>
          </a:p>
          <a:p>
            <a:pPr lvl="1"/>
            <a:r>
              <a:rPr lang="en-US" sz="2000" dirty="0"/>
              <a:t>Scalar Division to the </a:t>
            </a:r>
            <a:r>
              <a:rPr lang="en-US" sz="2000" dirty="0" smtClean="0"/>
              <a:t>Nearest Binary Integer			</a:t>
            </a:r>
            <a:r>
              <a:rPr lang="en-US" sz="2000" b="1" dirty="0" smtClean="0">
                <a:solidFill>
                  <a:srgbClr val="00B050"/>
                </a:solidFill>
              </a:rPr>
              <a:t>✓</a:t>
            </a:r>
          </a:p>
          <a:p>
            <a:pPr lvl="2"/>
            <a:r>
              <a:rPr lang="en-US" sz="1600" b="1" dirty="0" smtClean="0"/>
              <a:t>Can be done by 2 subtractions</a:t>
            </a:r>
            <a:endParaRPr lang="en-US" sz="1600" dirty="0" smtClean="0"/>
          </a:p>
          <a:p>
            <a:pPr lvl="1"/>
            <a:r>
              <a:rPr lang="en-US" sz="2000" dirty="0"/>
              <a:t>Polynomial</a:t>
            </a:r>
            <a:r>
              <a:rPr lang="en-US" sz="2000" dirty="0" smtClean="0"/>
              <a:t> Multiplication								</a:t>
            </a:r>
            <a:r>
              <a:rPr lang="en-US" sz="2000" dirty="0" smtClean="0">
                <a:solidFill>
                  <a:srgbClr val="7030A0"/>
                </a:solidFill>
                <a:latin typeface="Franklin Gothic Demi" panose="020B0703020102020204" pitchFamily="34" charset="0"/>
              </a:rPr>
              <a:t>hard</a:t>
            </a:r>
            <a:endParaRPr lang="en-US" sz="2000" dirty="0">
              <a:solidFill>
                <a:srgbClr val="7030A0"/>
              </a:solidFill>
              <a:latin typeface="Franklin Gothic Demi" panose="020B0703020102020204" pitchFamily="34" charset="0"/>
            </a:endParaRPr>
          </a:p>
          <a:p>
            <a:pPr lvl="1"/>
            <a:endParaRPr lang="en-US" sz="2000" dirty="0" smtClean="0"/>
          </a:p>
          <a:p>
            <a:pPr lvl="1"/>
            <a:endParaRPr lang="en-US" sz="2000" dirty="0"/>
          </a:p>
          <a:p>
            <a:r>
              <a:rPr lang="en-US" sz="2400" dirty="0" smtClean="0"/>
              <a:t>Size of </a:t>
            </a:r>
            <a:r>
              <a:rPr lang="en-US" sz="2400" dirty="0"/>
              <a:t>the </a:t>
            </a:r>
            <a:r>
              <a:rPr lang="en-US" sz="2400" dirty="0" smtClean="0"/>
              <a:t>Polynomials/Vectors</a:t>
            </a:r>
          </a:p>
          <a:p>
            <a:pPr lvl="1"/>
            <a:r>
              <a:rPr lang="en-US" sz="2000" dirty="0" smtClean="0"/>
              <a:t>Length: 256, 512, or 1024</a:t>
            </a:r>
          </a:p>
          <a:p>
            <a:pPr lvl="1"/>
            <a:r>
              <a:rPr lang="en-US" sz="2000" dirty="0" smtClean="0"/>
              <a:t>Symbol: within the prime number 1,049,089</a:t>
            </a:r>
            <a:endParaRPr lang="en-US" sz="2000" dirty="0"/>
          </a:p>
          <a:p>
            <a:pPr marL="457200" lvl="1" indent="0">
              <a:buNone/>
            </a:pPr>
            <a:endParaRPr lang="en-US" sz="2000" dirty="0" smtClean="0"/>
          </a:p>
          <a:p>
            <a:pPr lvl="1"/>
            <a:endParaRPr lang="en-US" sz="2000" dirty="0" smtClean="0"/>
          </a:p>
        </p:txBody>
      </p:sp>
    </p:spTree>
    <p:extLst>
      <p:ext uri="{BB962C8B-B14F-4D97-AF65-F5344CB8AC3E}">
        <p14:creationId xmlns:p14="http://schemas.microsoft.com/office/powerpoint/2010/main" val="119877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3</a:t>
            </a:fld>
            <a:endParaRPr lang="en-US"/>
          </a:p>
        </p:txBody>
      </p:sp>
      <p:sp>
        <p:nvSpPr>
          <p:cNvPr id="6" name="Content Placeholder 2"/>
          <p:cNvSpPr>
            <a:spLocks noGrp="1"/>
          </p:cNvSpPr>
          <p:nvPr>
            <p:ph idx="1"/>
          </p:nvPr>
        </p:nvSpPr>
        <p:spPr>
          <a:xfrm>
            <a:off x="753029" y="1600200"/>
            <a:ext cx="7664822" cy="4525963"/>
          </a:xfrm>
        </p:spPr>
        <p:txBody>
          <a:bodyPr>
            <a:normAutofit lnSpcReduction="10000"/>
          </a:bodyPr>
          <a:lstStyle/>
          <a:p>
            <a:r>
              <a:rPr lang="en-US" dirty="0" smtClean="0"/>
              <a:t>Motivation</a:t>
            </a:r>
          </a:p>
          <a:p>
            <a:pPr lvl="1"/>
            <a:r>
              <a:rPr lang="en-US" sz="1600" dirty="0">
                <a:solidFill>
                  <a:srgbClr val="C00000"/>
                </a:solidFill>
              </a:rPr>
              <a:t>W</a:t>
            </a:r>
            <a:r>
              <a:rPr lang="en-US" sz="1600" dirty="0" smtClean="0">
                <a:solidFill>
                  <a:srgbClr val="C00000"/>
                </a:solidFill>
              </a:rPr>
              <a:t>hy quantum-proof?</a:t>
            </a:r>
          </a:p>
          <a:p>
            <a:r>
              <a:rPr lang="en-US" dirty="0" smtClean="0">
                <a:solidFill>
                  <a:schemeClr val="bg1">
                    <a:lumMod val="75000"/>
                  </a:schemeClr>
                </a:solidFill>
              </a:rPr>
              <a:t>NIST</a:t>
            </a:r>
          </a:p>
          <a:p>
            <a:pPr lvl="1"/>
            <a:r>
              <a:rPr lang="en-US" sz="1600" dirty="0">
                <a:solidFill>
                  <a:schemeClr val="bg1">
                    <a:lumMod val="75000"/>
                  </a:schemeClr>
                </a:solidFill>
              </a:rPr>
              <a:t>S</a:t>
            </a:r>
            <a:r>
              <a:rPr lang="en-US" sz="1600" dirty="0" smtClean="0">
                <a:solidFill>
                  <a:schemeClr val="bg1">
                    <a:lumMod val="75000"/>
                  </a:schemeClr>
                </a:solidFill>
              </a:rPr>
              <a:t>teps </a:t>
            </a:r>
            <a:r>
              <a:rPr lang="en-US" sz="1600" dirty="0">
                <a:solidFill>
                  <a:schemeClr val="bg1">
                    <a:lumMod val="75000"/>
                  </a:schemeClr>
                </a:solidFill>
              </a:rPr>
              <a:t>towards standardization</a:t>
            </a:r>
          </a:p>
          <a:p>
            <a:r>
              <a:rPr lang="en-US" dirty="0" smtClean="0">
                <a:solidFill>
                  <a:schemeClr val="bg1">
                    <a:lumMod val="75000"/>
                  </a:schemeClr>
                </a:solidFill>
              </a:rPr>
              <a:t>Design Workflow</a:t>
            </a:r>
          </a:p>
          <a:p>
            <a:r>
              <a:rPr lang="en-US" dirty="0" smtClean="0">
                <a:solidFill>
                  <a:schemeClr val="bg1">
                    <a:lumMod val="75000"/>
                  </a:schemeClr>
                </a:solidFill>
              </a:rPr>
              <a:t>R-LWE</a:t>
            </a:r>
          </a:p>
          <a:p>
            <a:pPr lvl="1"/>
            <a:r>
              <a:rPr lang="en-US" sz="1600" dirty="0" smtClean="0">
                <a:solidFill>
                  <a:schemeClr val="bg1">
                    <a:lumMod val="75000"/>
                  </a:schemeClr>
                </a:solidFill>
              </a:rPr>
              <a:t>State of the art</a:t>
            </a:r>
          </a:p>
          <a:p>
            <a:pPr lvl="1"/>
            <a:r>
              <a:rPr lang="en-US" sz="1600" dirty="0" smtClean="0">
                <a:solidFill>
                  <a:schemeClr val="bg1">
                    <a:lumMod val="75000"/>
                  </a:schemeClr>
                </a:solidFill>
              </a:rPr>
              <a:t>Implementation</a:t>
            </a:r>
          </a:p>
          <a:p>
            <a:pPr lvl="1"/>
            <a:r>
              <a:rPr lang="en-US" sz="1600" dirty="0" smtClean="0">
                <a:solidFill>
                  <a:schemeClr val="bg1">
                    <a:lumMod val="75000"/>
                  </a:schemeClr>
                </a:solidFill>
              </a:rPr>
              <a:t>Results</a:t>
            </a:r>
          </a:p>
          <a:p>
            <a:r>
              <a:rPr lang="en-US" dirty="0" smtClean="0">
                <a:solidFill>
                  <a:schemeClr val="bg1">
                    <a:lumMod val="75000"/>
                  </a:schemeClr>
                </a:solidFill>
              </a:rPr>
              <a:t>Code-based</a:t>
            </a:r>
          </a:p>
          <a:p>
            <a:pPr lvl="1"/>
            <a:r>
              <a:rPr lang="en-US" sz="1600" dirty="0" smtClean="0">
                <a:solidFill>
                  <a:schemeClr val="bg1">
                    <a:lumMod val="75000"/>
                  </a:schemeClr>
                </a:solidFill>
              </a:rPr>
              <a:t>State of the art</a:t>
            </a:r>
          </a:p>
          <a:p>
            <a:pPr lvl="1"/>
            <a:r>
              <a:rPr lang="en-US" sz="1600" dirty="0" smtClean="0">
                <a:solidFill>
                  <a:schemeClr val="bg1">
                    <a:lumMod val="75000"/>
                  </a:schemeClr>
                </a:solidFill>
              </a:rPr>
              <a:t>Proposed algorithm</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2425221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711748"/>
            <a:ext cx="8229600" cy="676868"/>
          </a:xfrm>
        </p:spPr>
        <p:txBody>
          <a:bodyPr>
            <a:normAutofit fontScale="90000"/>
          </a:bodyPr>
          <a:lstStyle/>
          <a:p>
            <a:r>
              <a:rPr lang="en-US" sz="3600" dirty="0" smtClean="0"/>
              <a:t>R-LWE Public Key Encryption Co-processor</a:t>
            </a:r>
            <a:endParaRPr lang="en-US" sz="3600" dirty="0"/>
          </a:p>
        </p:txBody>
      </p:sp>
      <p:sp>
        <p:nvSpPr>
          <p:cNvPr id="3" name="Content Placeholder 2"/>
          <p:cNvSpPr>
            <a:spLocks noGrp="1"/>
          </p:cNvSpPr>
          <p:nvPr>
            <p:ph idx="1"/>
          </p:nvPr>
        </p:nvSpPr>
        <p:spPr>
          <a:xfrm>
            <a:off x="323557" y="1494696"/>
            <a:ext cx="8651631" cy="2250829"/>
          </a:xfrm>
        </p:spPr>
        <p:txBody>
          <a:bodyPr>
            <a:normAutofit fontScale="62500" lnSpcReduction="20000"/>
          </a:bodyPr>
          <a:lstStyle/>
          <a:p>
            <a:r>
              <a:rPr lang="en-US" sz="3200" dirty="0" smtClean="0"/>
              <a:t>Polynomial Addition</a:t>
            </a:r>
          </a:p>
          <a:p>
            <a:pPr lvl="1" algn="just"/>
            <a:r>
              <a:rPr lang="en-US" sz="3200" dirty="0" smtClean="0"/>
              <a:t>If </a:t>
            </a:r>
            <a:r>
              <a:rPr lang="en-US" sz="3200" dirty="0"/>
              <a:t>x = [x0, </a:t>
            </a:r>
            <a:r>
              <a:rPr lang="en-US" sz="3200" dirty="0" smtClean="0"/>
              <a:t>x1, x2, x3], </a:t>
            </a:r>
            <a:r>
              <a:rPr lang="en-US" sz="3200" dirty="0"/>
              <a:t>y = [y0, </a:t>
            </a:r>
            <a:r>
              <a:rPr lang="en-US" sz="3200" dirty="0" smtClean="0"/>
              <a:t>y1, y2, y3], </a:t>
            </a:r>
            <a:r>
              <a:rPr lang="en-US" sz="3200" dirty="0"/>
              <a:t>then: </a:t>
            </a:r>
            <a:endParaRPr lang="en-US" sz="3200" dirty="0" smtClean="0"/>
          </a:p>
          <a:p>
            <a:pPr lvl="2" algn="just"/>
            <a:r>
              <a:rPr lang="en-US" sz="3200" dirty="0" smtClean="0"/>
              <a:t>z = x + y = [(x0+y0)%q, (x1+y1)%q, (x2+y2)%q, (x3+y3)%q]</a:t>
            </a:r>
          </a:p>
          <a:p>
            <a:pPr marL="1371600" lvl="3" indent="0" algn="just">
              <a:buNone/>
            </a:pPr>
            <a:endParaRPr lang="en-US" sz="3200" dirty="0" smtClean="0"/>
          </a:p>
          <a:p>
            <a:pPr lvl="1"/>
            <a:endParaRPr lang="en-US" sz="3200" dirty="0" smtClean="0"/>
          </a:p>
          <a:p>
            <a:pPr lvl="1" algn="just"/>
            <a:endParaRPr lang="en-US" dirty="0"/>
          </a:p>
          <a:p>
            <a:pPr lvl="1"/>
            <a:endParaRPr lang="en-US" dirty="0" smtClean="0"/>
          </a:p>
          <a:p>
            <a:pPr marL="0" indent="0">
              <a:buNone/>
            </a:pPr>
            <a:r>
              <a:rPr lang="en-US" sz="2000" dirty="0"/>
              <a:t>	</a:t>
            </a:r>
            <a:endParaRPr lang="en-US" sz="2000" dirty="0" smtClean="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263"/>
          <a:stretch/>
        </p:blipFill>
        <p:spPr>
          <a:xfrm>
            <a:off x="2198076" y="2801542"/>
            <a:ext cx="4466493" cy="3046807"/>
          </a:xfrm>
          <a:prstGeom prst="rect">
            <a:avLst/>
          </a:prstGeom>
        </p:spPr>
      </p:pic>
    </p:spTree>
    <p:extLst>
      <p:ext uri="{BB962C8B-B14F-4D97-AF65-F5344CB8AC3E}">
        <p14:creationId xmlns:p14="http://schemas.microsoft.com/office/powerpoint/2010/main" val="5637107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57" y="1529866"/>
            <a:ext cx="8651631" cy="2166423"/>
          </a:xfrm>
        </p:spPr>
        <p:txBody>
          <a:bodyPr>
            <a:normAutofit fontScale="70000" lnSpcReduction="20000"/>
          </a:bodyPr>
          <a:lstStyle/>
          <a:p>
            <a:r>
              <a:rPr lang="en-US" sz="3200" dirty="0" smtClean="0"/>
              <a:t>Polynomial Subtraction</a:t>
            </a:r>
          </a:p>
          <a:p>
            <a:pPr lvl="1" algn="just"/>
            <a:r>
              <a:rPr lang="en-US" sz="2600" dirty="0" smtClean="0"/>
              <a:t>If </a:t>
            </a:r>
            <a:r>
              <a:rPr lang="en-US" sz="2600" dirty="0"/>
              <a:t>x = [x0, </a:t>
            </a:r>
            <a:r>
              <a:rPr lang="en-US" sz="2600" dirty="0" smtClean="0"/>
              <a:t>x1, x2, x3], </a:t>
            </a:r>
            <a:r>
              <a:rPr lang="en-US" sz="2600" dirty="0"/>
              <a:t>y = [y0, </a:t>
            </a:r>
            <a:r>
              <a:rPr lang="en-US" sz="2600" dirty="0" smtClean="0"/>
              <a:t>y1, y2, y3], </a:t>
            </a:r>
            <a:r>
              <a:rPr lang="en-US" sz="2600" dirty="0"/>
              <a:t>then: </a:t>
            </a:r>
            <a:r>
              <a:rPr lang="en-US" sz="2600" dirty="0" smtClean="0"/>
              <a:t> z </a:t>
            </a:r>
            <a:r>
              <a:rPr lang="en-US" sz="2600" dirty="0"/>
              <a:t>= x </a:t>
            </a:r>
            <a:r>
              <a:rPr lang="en-US" sz="2600" dirty="0" smtClean="0"/>
              <a:t>– y</a:t>
            </a:r>
          </a:p>
          <a:p>
            <a:pPr lvl="2" algn="just"/>
            <a:r>
              <a:rPr lang="en-US" sz="2600" dirty="0" smtClean="0"/>
              <a:t>z0 </a:t>
            </a:r>
            <a:r>
              <a:rPr lang="en-US" sz="2600" dirty="0"/>
              <a:t>= (x0 – y0)%q = (x0 &gt;= y0) ? (x0-y0) : (q – (y0 – x0</a:t>
            </a:r>
            <a:r>
              <a:rPr lang="en-US" sz="2600" dirty="0" smtClean="0"/>
              <a:t>))</a:t>
            </a:r>
          </a:p>
          <a:p>
            <a:pPr lvl="1"/>
            <a:endParaRPr lang="en-US" sz="3200" dirty="0" smtClean="0"/>
          </a:p>
          <a:p>
            <a:pPr lvl="1" algn="just"/>
            <a:endParaRPr lang="en-US" dirty="0"/>
          </a:p>
          <a:p>
            <a:pPr lvl="1"/>
            <a:endParaRPr lang="en-US" dirty="0" smtClean="0"/>
          </a:p>
          <a:p>
            <a:pPr marL="0" indent="0">
              <a:buNone/>
            </a:pPr>
            <a:r>
              <a:rPr lang="en-US" sz="2000" dirty="0"/>
              <a:t>	</a:t>
            </a:r>
            <a:endParaRPr lang="en-US" sz="2000" dirty="0" smtClean="0"/>
          </a:p>
        </p:txBody>
      </p:sp>
      <p:sp>
        <p:nvSpPr>
          <p:cNvPr id="16" name="Title 1"/>
          <p:cNvSpPr>
            <a:spLocks noGrp="1"/>
          </p:cNvSpPr>
          <p:nvPr>
            <p:ph type="title"/>
          </p:nvPr>
        </p:nvSpPr>
        <p:spPr>
          <a:xfrm>
            <a:off x="428625" y="676576"/>
            <a:ext cx="8229600" cy="676868"/>
          </a:xfrm>
        </p:spPr>
        <p:txBody>
          <a:bodyPr>
            <a:normAutofit fontScale="90000"/>
          </a:bodyPr>
          <a:lstStyle/>
          <a:p>
            <a:r>
              <a:rPr lang="en-US" sz="3600" dirty="0" smtClean="0"/>
              <a:t>R-LWE Public Key Encryption Co-processor</a:t>
            </a:r>
            <a:endParaRPr lang="en-US"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911" y="2801449"/>
            <a:ext cx="4819903" cy="2737705"/>
          </a:xfrm>
          <a:prstGeom prst="rect">
            <a:avLst/>
          </a:prstGeom>
        </p:spPr>
      </p:pic>
    </p:spTree>
    <p:extLst>
      <p:ext uri="{BB962C8B-B14F-4D97-AF65-F5344CB8AC3E}">
        <p14:creationId xmlns:p14="http://schemas.microsoft.com/office/powerpoint/2010/main" val="42206396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6609" y="1558001"/>
                <a:ext cx="8890782" cy="2264900"/>
              </a:xfrm>
            </p:spPr>
            <p:txBody>
              <a:bodyPr>
                <a:normAutofit fontScale="55000" lnSpcReduction="20000"/>
              </a:bodyPr>
              <a:lstStyle/>
              <a:p>
                <a:r>
                  <a:rPr lang="en-US" sz="3200" dirty="0" smtClean="0"/>
                  <a:t>Scalar Multiplication</a:t>
                </a:r>
              </a:p>
              <a:p>
                <a:pPr lvl="1" algn="just"/>
                <a14:m>
                  <m:oMath xmlns:m="http://schemas.openxmlformats.org/officeDocument/2006/math">
                    <m:r>
                      <a:rPr lang="en-US" sz="3200" i="1">
                        <a:latin typeface="Cambria Math" panose="02040503050406030204" pitchFamily="18" charset="0"/>
                      </a:rPr>
                      <m:t>𝑡</m:t>
                    </m:r>
                    <m:r>
                      <a:rPr lang="en-US" sz="3200" b="0" i="1" smtClean="0">
                        <a:latin typeface="Cambria Math" panose="02040503050406030204" pitchFamily="18" charset="0"/>
                      </a:rPr>
                      <m:t> </m:t>
                    </m:r>
                    <m:r>
                      <a:rPr lang="en-US" sz="3200" b="0" i="1" smtClean="0">
                        <a:latin typeface="Cambria Math" panose="02040503050406030204" pitchFamily="18" charset="0"/>
                      </a:rPr>
                      <m:t>𝑖𝑠</m:t>
                    </m:r>
                    <m:r>
                      <a:rPr lang="en-US" sz="3200" b="0" i="1" smtClean="0">
                        <a:latin typeface="Cambria Math" panose="02040503050406030204" pitchFamily="18" charset="0"/>
                      </a:rPr>
                      <m:t> </m:t>
                    </m:r>
                  </m:oMath>
                </a14:m>
                <a:r>
                  <a:rPr lang="en-US" sz="3200" dirty="0" smtClean="0"/>
                  <a:t>a constant and pre-computed</a:t>
                </a:r>
                <a:r>
                  <a:rPr lang="en-US" sz="3200" dirty="0"/>
                  <a:t>, and </a:t>
                </a:r>
                <a:endParaRPr lang="en-US" sz="3200" dirty="0" smtClean="0"/>
              </a:p>
              <a:p>
                <a:pPr lvl="1" algn="just"/>
                <a:r>
                  <a:rPr lang="en-US" sz="3200" dirty="0" smtClean="0"/>
                  <a:t>m </a:t>
                </a:r>
                <a:r>
                  <a:rPr lang="en-US" sz="3200" dirty="0"/>
                  <a:t>the plaintext is a binary </a:t>
                </a:r>
                <a:r>
                  <a:rPr lang="en-US" sz="3200" dirty="0" smtClean="0"/>
                  <a:t>vector</a:t>
                </a:r>
                <a:endParaRPr lang="en-US" sz="3200" dirty="0"/>
              </a:p>
              <a:p>
                <a:pPr lvl="2"/>
                <a:r>
                  <a:rPr lang="en-US" sz="3200" dirty="0" smtClean="0"/>
                  <a:t>z0 </a:t>
                </a:r>
                <a:r>
                  <a:rPr lang="en-US" sz="3200" dirty="0"/>
                  <a:t>= (m[0] == 1) ? t : 0;</a:t>
                </a:r>
              </a:p>
              <a:p>
                <a:pPr lvl="2"/>
                <a:r>
                  <a:rPr lang="en-US" sz="3200" dirty="0" smtClean="0"/>
                  <a:t>z1 </a:t>
                </a:r>
                <a:r>
                  <a:rPr lang="en-US" sz="3200" dirty="0"/>
                  <a:t>= (m[1] == 1) ? t : 0;</a:t>
                </a:r>
              </a:p>
              <a:p>
                <a:pPr marL="1371600" lvl="3" indent="0" algn="just">
                  <a:buNone/>
                </a:pPr>
                <a:endParaRPr lang="en-US" sz="3200" dirty="0" smtClean="0"/>
              </a:p>
              <a:p>
                <a:pPr lvl="1" algn="just"/>
                <a:endParaRPr lang="en-US" dirty="0"/>
              </a:p>
              <a:p>
                <a:pPr lvl="1"/>
                <a:endParaRPr lang="en-US" dirty="0" smtClean="0"/>
              </a:p>
              <a:p>
                <a:pPr marL="0" indent="0">
                  <a:buNone/>
                </a:pPr>
                <a:r>
                  <a:rPr lang="en-US" sz="2000" dirty="0"/>
                  <a:t>	</a:t>
                </a: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6609" y="1558001"/>
                <a:ext cx="8890782" cy="2264900"/>
              </a:xfrm>
              <a:blipFill>
                <a:blip r:embed="rId3"/>
                <a:stretch>
                  <a:fillRect l="-480" t="-4043"/>
                </a:stretch>
              </a:blipFill>
            </p:spPr>
            <p:txBody>
              <a:bodyPr/>
              <a:lstStyle/>
              <a:p>
                <a:r>
                  <a:rPr lang="en-US">
                    <a:noFill/>
                  </a:rPr>
                  <a:t> </a:t>
                </a:r>
              </a:p>
            </p:txBody>
          </p:sp>
        </mc:Fallback>
      </mc:AlternateContent>
      <p:sp>
        <p:nvSpPr>
          <p:cNvPr id="16" name="Title 1"/>
          <p:cNvSpPr>
            <a:spLocks noGrp="1"/>
          </p:cNvSpPr>
          <p:nvPr>
            <p:ph type="title"/>
          </p:nvPr>
        </p:nvSpPr>
        <p:spPr>
          <a:xfrm>
            <a:off x="428625" y="729330"/>
            <a:ext cx="8229600" cy="676868"/>
          </a:xfrm>
        </p:spPr>
        <p:txBody>
          <a:bodyPr>
            <a:normAutofit fontScale="90000"/>
          </a:bodyPr>
          <a:lstStyle/>
          <a:p>
            <a:r>
              <a:rPr lang="en-US" sz="3600" dirty="0" smtClean="0"/>
              <a:t>R-LWE Public Key Encryption Co-processor</a:t>
            </a:r>
            <a:endParaRPr lang="en-US" sz="36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7474" y="3217985"/>
            <a:ext cx="3686255" cy="2553876"/>
          </a:xfrm>
          <a:prstGeom prst="rect">
            <a:avLst/>
          </a:prstGeom>
        </p:spPr>
      </p:pic>
    </p:spTree>
    <p:extLst>
      <p:ext uri="{BB962C8B-B14F-4D97-AF65-F5344CB8AC3E}">
        <p14:creationId xmlns:p14="http://schemas.microsoft.com/office/powerpoint/2010/main" val="604017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1647" y="1539115"/>
                <a:ext cx="8853368" cy="3339777"/>
              </a:xfrm>
            </p:spPr>
            <p:txBody>
              <a:bodyPr>
                <a:normAutofit/>
              </a:bodyPr>
              <a:lstStyle/>
              <a:p>
                <a:r>
                  <a:rPr lang="en-US" sz="3200" dirty="0" smtClean="0"/>
                  <a:t>Scalar division to the nearest binary integer</a:t>
                </a:r>
              </a:p>
              <a:p>
                <a:pPr lvl="1"/>
                <a:r>
                  <a:rPr lang="en-US" sz="1600" dirty="0" smtClean="0"/>
                  <a:t>Denote </a:t>
                </a:r>
                <a14:m>
                  <m:oMath xmlns:m="http://schemas.openxmlformats.org/officeDocument/2006/math">
                    <m:r>
                      <m:rPr>
                        <m:sty m:val="p"/>
                      </m:rPr>
                      <a:rPr lang="en-US" sz="1600">
                        <a:latin typeface="Cambria Math" panose="02040503050406030204" pitchFamily="18" charset="0"/>
                      </a:rPr>
                      <m:t>u</m:t>
                    </m:r>
                    <m:r>
                      <a:rPr lang="en-US" sz="1600" i="1">
                        <a:latin typeface="Cambria Math" panose="02040503050406030204" pitchFamily="18" charset="0"/>
                      </a:rPr>
                      <m:t>=</m:t>
                    </m:r>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0</m:t>
                        </m:r>
                      </m:sub>
                    </m:sSub>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1</m:t>
                        </m:r>
                      </m:sub>
                    </m:sSub>
                    <m:r>
                      <a:rPr lang="en-US" sz="1600">
                        <a:latin typeface="Cambria Math" panose="02040503050406030204" pitchFamily="18" charset="0"/>
                      </a:rPr>
                      <m:t>)</m:t>
                    </m:r>
                  </m:oMath>
                </a14:m>
                <a:r>
                  <a:rPr lang="en-US" sz="1600" dirty="0" smtClean="0"/>
                  <a:t> </a:t>
                </a:r>
              </a:p>
              <a:p>
                <a:pPr lvl="1"/>
                <a:r>
                  <a:rPr lang="en-US" sz="1600" dirty="0"/>
                  <a:t>C</a:t>
                </a:r>
                <a:r>
                  <a:rPr lang="en-US" sz="1600" dirty="0" smtClean="0"/>
                  <a:t>ompute </a:t>
                </a:r>
                <a14:m>
                  <m:oMath xmlns:m="http://schemas.openxmlformats.org/officeDocument/2006/math">
                    <m:r>
                      <a:rPr lang="en-US" sz="1600" i="1">
                        <a:latin typeface="Cambria Math" panose="02040503050406030204" pitchFamily="18" charset="0"/>
                      </a:rPr>
                      <m:t>𝑚</m:t>
                    </m:r>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u</m:t>
                        </m:r>
                        <m:r>
                          <a:rPr lang="en-US" sz="1600">
                            <a:latin typeface="Cambria Math" panose="02040503050406030204" pitchFamily="18" charset="0"/>
                          </a:rPr>
                          <m:t>/</m:t>
                        </m:r>
                      </m:e>
                    </m:d>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oMath>
                </a14:m>
                <a:endParaRPr lang="en-US" sz="1600" dirty="0" smtClean="0"/>
              </a:p>
              <a:p>
                <a:pPr marL="0" indent="0">
                  <a:buNone/>
                </a:pP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1647" y="1539115"/>
                <a:ext cx="8853368" cy="3339777"/>
              </a:xfrm>
              <a:blipFill>
                <a:blip r:embed="rId3"/>
                <a:stretch>
                  <a:fillRect l="-1514" t="-2372"/>
                </a:stretch>
              </a:blipFill>
            </p:spPr>
            <p:txBody>
              <a:bodyPr/>
              <a:lstStyle/>
              <a:p>
                <a:r>
                  <a:rPr lang="en-US">
                    <a:noFill/>
                  </a:rPr>
                  <a:t> </a:t>
                </a:r>
              </a:p>
            </p:txBody>
          </p:sp>
        </mc:Fallback>
      </mc:AlternateContent>
      <p:sp>
        <p:nvSpPr>
          <p:cNvPr id="15" name="Title 1"/>
          <p:cNvSpPr>
            <a:spLocks noGrp="1"/>
          </p:cNvSpPr>
          <p:nvPr>
            <p:ph type="title"/>
          </p:nvPr>
        </p:nvSpPr>
        <p:spPr>
          <a:xfrm>
            <a:off x="428625" y="665230"/>
            <a:ext cx="8229600" cy="676868"/>
          </a:xfrm>
        </p:spPr>
        <p:txBody>
          <a:bodyPr>
            <a:normAutofit fontScale="90000"/>
          </a:bodyPr>
          <a:lstStyle/>
          <a:p>
            <a:r>
              <a:rPr lang="en-US" sz="3600" dirty="0" smtClean="0"/>
              <a:t>R-LWE Public Key Encryption Co-processor</a:t>
            </a:r>
            <a:endParaRPr lang="en-US" sz="3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4739" y="2971801"/>
            <a:ext cx="5139543" cy="2492619"/>
          </a:xfrm>
          <a:prstGeom prst="rect">
            <a:avLst/>
          </a:prstGeom>
        </p:spPr>
      </p:pic>
    </p:spTree>
    <p:extLst>
      <p:ext uri="{BB962C8B-B14F-4D97-AF65-F5344CB8AC3E}">
        <p14:creationId xmlns:p14="http://schemas.microsoft.com/office/powerpoint/2010/main" val="35838135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165" y="1432539"/>
            <a:ext cx="8686800" cy="4914900"/>
          </a:xfrm>
        </p:spPr>
        <p:txBody>
          <a:bodyPr>
            <a:normAutofit/>
          </a:bodyPr>
          <a:lstStyle/>
          <a:p>
            <a:r>
              <a:rPr lang="en-US" dirty="0" smtClean="0"/>
              <a:t>Modular Polynomial Multiplication</a:t>
            </a:r>
          </a:p>
          <a:p>
            <a:pPr lvl="1"/>
            <a:r>
              <a:rPr lang="en-US" dirty="0" smtClean="0"/>
              <a:t>Naïve Convolution Then Polynomial Reduction</a:t>
            </a:r>
          </a:p>
          <a:p>
            <a:pPr lvl="1"/>
            <a:r>
              <a:rPr lang="en-US" dirty="0" smtClean="0"/>
              <a:t>By FFT over finite field</a:t>
            </a:r>
          </a:p>
          <a:p>
            <a:pPr marL="0" indent="0">
              <a:buNone/>
            </a:pPr>
            <a:r>
              <a:rPr lang="en-US" sz="2000" dirty="0"/>
              <a:t>	</a:t>
            </a:r>
            <a:endParaRPr lang="en-US" sz="2000" dirty="0" smtClean="0"/>
          </a:p>
        </p:txBody>
      </p:sp>
      <p:sp>
        <p:nvSpPr>
          <p:cNvPr id="4" name="TextBox 3"/>
          <p:cNvSpPr txBox="1"/>
          <p:nvPr/>
        </p:nvSpPr>
        <p:spPr>
          <a:xfrm>
            <a:off x="1056114" y="4278960"/>
            <a:ext cx="3487311" cy="2346796"/>
          </a:xfrm>
          <a:prstGeom prst="rect">
            <a:avLst/>
          </a:prstGeom>
          <a:noFill/>
        </p:spPr>
        <p:txBody>
          <a:bodyPr wrap="square" rtlCol="0">
            <a:spAutoFit/>
          </a:bodyPr>
          <a:lstStyle/>
          <a:p>
            <a:pPr algn="r"/>
            <a:r>
              <a:rPr lang="en-US" sz="1400" dirty="0">
                <a:solidFill>
                  <a:srgbClr val="0070C0"/>
                </a:solidFill>
                <a:latin typeface="Avenir Book" panose="02000503020000020003" pitchFamily="2" charset="0"/>
              </a:rPr>
              <a:t>Negative Wrapped </a:t>
            </a:r>
            <a:r>
              <a:rPr lang="en-US" sz="1400" dirty="0" smtClean="0">
                <a:solidFill>
                  <a:srgbClr val="0070C0"/>
                </a:solidFill>
                <a:latin typeface="Avenir Book" panose="02000503020000020003" pitchFamily="2" charset="0"/>
              </a:rPr>
              <a:t>Convolution (NWC)</a:t>
            </a:r>
            <a:endParaRPr lang="en-US" sz="1400" dirty="0">
              <a:solidFill>
                <a:srgbClr val="0070C0"/>
              </a:solidFill>
              <a:latin typeface="Avenir Book" panose="02000503020000020003" pitchFamily="2" charset="0"/>
            </a:endParaRPr>
          </a:p>
          <a:p>
            <a:pPr algn="r"/>
            <a:endParaRPr lang="en-US" sz="2000" dirty="0" smtClean="0">
              <a:solidFill>
                <a:srgbClr val="0070C0"/>
              </a:solidFill>
              <a:latin typeface="Avenir Book" panose="02000503020000020003" pitchFamily="2" charset="0"/>
            </a:endParaRPr>
          </a:p>
          <a:p>
            <a:pPr algn="r"/>
            <a:r>
              <a:rPr lang="en-US" sz="1400" dirty="0" smtClean="0">
                <a:solidFill>
                  <a:srgbClr val="0070C0"/>
                </a:solidFill>
                <a:latin typeface="Avenir Book" panose="02000503020000020003" pitchFamily="2" charset="0"/>
              </a:rPr>
              <a:t>Fast </a:t>
            </a:r>
            <a:r>
              <a:rPr lang="en-US" sz="1400" dirty="0">
                <a:solidFill>
                  <a:srgbClr val="0070C0"/>
                </a:solidFill>
                <a:latin typeface="Avenir Book" panose="02000503020000020003" pitchFamily="2" charset="0"/>
              </a:rPr>
              <a:t>Number Theoretic </a:t>
            </a:r>
            <a:r>
              <a:rPr lang="en-US" sz="1400" dirty="0" smtClean="0">
                <a:solidFill>
                  <a:srgbClr val="0070C0"/>
                </a:solidFill>
                <a:latin typeface="Avenir Book" panose="02000503020000020003" pitchFamily="2" charset="0"/>
              </a:rPr>
              <a:t>Transform (NTT)</a:t>
            </a:r>
          </a:p>
          <a:p>
            <a:pPr algn="r"/>
            <a:endParaRPr lang="en-US" sz="900" dirty="0" smtClean="0">
              <a:solidFill>
                <a:srgbClr val="0070C0"/>
              </a:solidFill>
              <a:latin typeface="Avenir Book" panose="02000503020000020003" pitchFamily="2" charset="0"/>
            </a:endParaRPr>
          </a:p>
          <a:p>
            <a:pPr algn="r"/>
            <a:r>
              <a:rPr lang="en-US" sz="1400" dirty="0" smtClean="0">
                <a:solidFill>
                  <a:srgbClr val="0070C0"/>
                </a:solidFill>
                <a:latin typeface="Avenir Book" panose="02000503020000020003" pitchFamily="2" charset="0"/>
              </a:rPr>
              <a:t>Component-wise multiplication</a:t>
            </a:r>
          </a:p>
          <a:p>
            <a:pPr algn="r"/>
            <a:endParaRPr lang="en-US" sz="900" dirty="0" smtClean="0">
              <a:solidFill>
                <a:srgbClr val="0070C0"/>
              </a:solidFill>
              <a:latin typeface="Avenir Book" panose="02000503020000020003" pitchFamily="2" charset="0"/>
            </a:endParaRPr>
          </a:p>
          <a:p>
            <a:pPr algn="r"/>
            <a:r>
              <a:rPr lang="en-US" sz="1400" dirty="0" smtClean="0">
                <a:solidFill>
                  <a:srgbClr val="0070C0"/>
                </a:solidFill>
                <a:latin typeface="Avenir Book" panose="02000503020000020003" pitchFamily="2" charset="0"/>
              </a:rPr>
              <a:t>Inverse NTT</a:t>
            </a:r>
          </a:p>
          <a:p>
            <a:pPr algn="r"/>
            <a:endParaRPr lang="en-US" sz="700" dirty="0" smtClean="0">
              <a:solidFill>
                <a:srgbClr val="0070C0"/>
              </a:solidFill>
              <a:latin typeface="Avenir Book" panose="02000503020000020003" pitchFamily="2" charset="0"/>
            </a:endParaRPr>
          </a:p>
          <a:p>
            <a:pPr algn="r"/>
            <a:r>
              <a:rPr lang="en-US" sz="1400" dirty="0" smtClean="0">
                <a:solidFill>
                  <a:srgbClr val="0070C0"/>
                </a:solidFill>
                <a:latin typeface="Avenir Book" panose="02000503020000020003" pitchFamily="2" charset="0"/>
              </a:rPr>
              <a:t>Inverse NWC</a:t>
            </a:r>
          </a:p>
          <a:p>
            <a:pPr algn="r"/>
            <a:endParaRPr lang="en-US" sz="1400" dirty="0">
              <a:solidFill>
                <a:srgbClr val="0070C0"/>
              </a:solidFill>
              <a:latin typeface="Avenir Book" panose="02000503020000020003" pitchFamily="2" charset="0"/>
            </a:endParaRPr>
          </a:p>
          <a:p>
            <a:pPr algn="r"/>
            <a:endParaRPr lang="en-US" sz="1400" dirty="0">
              <a:solidFill>
                <a:srgbClr val="0070C0"/>
              </a:solidFill>
              <a:latin typeface="Avenir Book" panose="02000503020000020003" pitchFamily="2" charset="0"/>
            </a:endParaRPr>
          </a:p>
        </p:txBody>
      </p:sp>
      <p:pic>
        <p:nvPicPr>
          <p:cNvPr id="5" name="Picture 4"/>
          <p:cNvPicPr>
            <a:picLocks noChangeAspect="1"/>
          </p:cNvPicPr>
          <p:nvPr/>
        </p:nvPicPr>
        <p:blipFill>
          <a:blip r:embed="rId3"/>
          <a:stretch>
            <a:fillRect/>
          </a:stretch>
        </p:blipFill>
        <p:spPr>
          <a:xfrm>
            <a:off x="4939622" y="2404692"/>
            <a:ext cx="3718603" cy="4045974"/>
          </a:xfrm>
          <a:prstGeom prst="rect">
            <a:avLst/>
          </a:prstGeom>
        </p:spPr>
      </p:pic>
      <p:sp>
        <p:nvSpPr>
          <p:cNvPr id="6" name="Right Arrow 5"/>
          <p:cNvSpPr/>
          <p:nvPr/>
        </p:nvSpPr>
        <p:spPr>
          <a:xfrm>
            <a:off x="4543425" y="4342514"/>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ight Arrow 6"/>
          <p:cNvSpPr/>
          <p:nvPr/>
        </p:nvSpPr>
        <p:spPr>
          <a:xfrm>
            <a:off x="4543495" y="4853502"/>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a:off x="4543496" y="5221054"/>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ight Arrow 8"/>
          <p:cNvSpPr/>
          <p:nvPr/>
        </p:nvSpPr>
        <p:spPr>
          <a:xfrm>
            <a:off x="4543495" y="5552749"/>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ight Arrow 9"/>
          <p:cNvSpPr/>
          <p:nvPr/>
        </p:nvSpPr>
        <p:spPr>
          <a:xfrm>
            <a:off x="4552458" y="5884447"/>
            <a:ext cx="431918" cy="17032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428625" y="650482"/>
            <a:ext cx="8229600" cy="676868"/>
          </a:xfrm>
        </p:spPr>
        <p:txBody>
          <a:bodyPr>
            <a:normAutofit fontScale="90000"/>
          </a:bodyPr>
          <a:lstStyle/>
          <a:p>
            <a:r>
              <a:rPr lang="en-US" sz="3600" dirty="0" smtClean="0"/>
              <a:t>R-LWE Public Key Encryption Co-processor</a:t>
            </a:r>
            <a:endParaRPr lang="en-US" sz="3600" dirty="0"/>
          </a:p>
        </p:txBody>
      </p:sp>
    </p:spTree>
    <p:extLst>
      <p:ext uri="{BB962C8B-B14F-4D97-AF65-F5344CB8AC3E}">
        <p14:creationId xmlns:p14="http://schemas.microsoft.com/office/powerpoint/2010/main" val="22204669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35</a:t>
            </a:fld>
            <a:endParaRPr lang="en-US"/>
          </a:p>
        </p:txBody>
      </p:sp>
      <p:sp>
        <p:nvSpPr>
          <p:cNvPr id="6" name="Title 1"/>
          <p:cNvSpPr>
            <a:spLocks noGrp="1"/>
          </p:cNvSpPr>
          <p:nvPr>
            <p:ph type="title"/>
          </p:nvPr>
        </p:nvSpPr>
        <p:spPr>
          <a:xfrm>
            <a:off x="428625" y="738407"/>
            <a:ext cx="8229600" cy="676868"/>
          </a:xfrm>
        </p:spPr>
        <p:txBody>
          <a:bodyPr>
            <a:normAutofit fontScale="90000"/>
          </a:bodyPr>
          <a:lstStyle/>
          <a:p>
            <a:r>
              <a:rPr lang="en-US" sz="3600" dirty="0" smtClean="0"/>
              <a:t>R-LWE Public Key Encryption Co-processor</a:t>
            </a:r>
            <a:endParaRPr lang="en-US" sz="3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102" y="2595932"/>
            <a:ext cx="5050082" cy="3319634"/>
          </a:xfrm>
          <a:prstGeom prst="rect">
            <a:avLst/>
          </a:prstGeom>
        </p:spPr>
      </p:pic>
      <p:sp>
        <p:nvSpPr>
          <p:cNvPr id="8" name="Content Placeholder 2"/>
          <p:cNvSpPr>
            <a:spLocks noGrp="1"/>
          </p:cNvSpPr>
          <p:nvPr>
            <p:ph idx="1"/>
          </p:nvPr>
        </p:nvSpPr>
        <p:spPr>
          <a:xfrm>
            <a:off x="466165" y="1555634"/>
            <a:ext cx="8686800" cy="4914900"/>
          </a:xfrm>
        </p:spPr>
        <p:txBody>
          <a:bodyPr>
            <a:normAutofit/>
          </a:bodyPr>
          <a:lstStyle/>
          <a:p>
            <a:r>
              <a:rPr lang="en-US" dirty="0" smtClean="0"/>
              <a:t>Modular Polynomial Multiplication</a:t>
            </a:r>
          </a:p>
          <a:p>
            <a:pPr lvl="1"/>
            <a:r>
              <a:rPr lang="en-US" dirty="0" smtClean="0"/>
              <a:t>By FFT over finite field</a:t>
            </a:r>
          </a:p>
          <a:p>
            <a:pPr marL="0" indent="0">
              <a:buNone/>
            </a:pPr>
            <a:r>
              <a:rPr lang="en-US" sz="2000" dirty="0"/>
              <a:t>	</a:t>
            </a:r>
            <a:endParaRPr lang="en-US" sz="2000" dirty="0" smtClean="0"/>
          </a:p>
        </p:txBody>
      </p:sp>
    </p:spTree>
    <p:extLst>
      <p:ext uri="{BB962C8B-B14F-4D97-AF65-F5344CB8AC3E}">
        <p14:creationId xmlns:p14="http://schemas.microsoft.com/office/powerpoint/2010/main" val="27760994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41FEBA-683F-B44C-A647-A4FB58DC8725}" type="slidenum">
              <a:rPr lang="en-US" smtClean="0"/>
              <a:t>36</a:t>
            </a:fld>
            <a:endParaRPr lang="en-US"/>
          </a:p>
        </p:txBody>
      </p:sp>
      <p:sp>
        <p:nvSpPr>
          <p:cNvPr id="6" name="Title 1"/>
          <p:cNvSpPr>
            <a:spLocks noGrp="1"/>
          </p:cNvSpPr>
          <p:nvPr>
            <p:ph type="title"/>
          </p:nvPr>
        </p:nvSpPr>
        <p:spPr>
          <a:xfrm>
            <a:off x="428625" y="738407"/>
            <a:ext cx="8229600" cy="676868"/>
          </a:xfrm>
        </p:spPr>
        <p:txBody>
          <a:bodyPr>
            <a:normAutofit fontScale="90000"/>
          </a:bodyPr>
          <a:lstStyle/>
          <a:p>
            <a:r>
              <a:rPr lang="en-US" sz="3600" dirty="0" smtClean="0"/>
              <a:t>R-LWE Public Key Encryption Co-processor</a:t>
            </a:r>
            <a:endParaRPr lang="en-US" sz="3600" dirty="0"/>
          </a:p>
        </p:txBody>
      </p:sp>
      <p:sp>
        <p:nvSpPr>
          <p:cNvPr id="8" name="Content Placeholder 2"/>
          <p:cNvSpPr>
            <a:spLocks noGrp="1"/>
          </p:cNvSpPr>
          <p:nvPr>
            <p:ph idx="1"/>
          </p:nvPr>
        </p:nvSpPr>
        <p:spPr>
          <a:xfrm>
            <a:off x="466165" y="1555634"/>
            <a:ext cx="8686800" cy="4914900"/>
          </a:xfrm>
        </p:spPr>
        <p:txBody>
          <a:bodyPr>
            <a:normAutofit/>
          </a:bodyPr>
          <a:lstStyle/>
          <a:p>
            <a:r>
              <a:rPr lang="en-US" dirty="0" smtClean="0"/>
              <a:t>Modular Polynomial Multiplication</a:t>
            </a:r>
          </a:p>
          <a:p>
            <a:pPr lvl="1"/>
            <a:r>
              <a:rPr lang="en-US" dirty="0" smtClean="0"/>
              <a:t>By FFT over finite field</a:t>
            </a:r>
          </a:p>
          <a:p>
            <a:pPr marL="0" indent="0">
              <a:buNone/>
            </a:pPr>
            <a:r>
              <a:rPr lang="en-US" sz="2000" dirty="0"/>
              <a:t>	</a:t>
            </a: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06" y="2795955"/>
            <a:ext cx="8017719" cy="2939138"/>
          </a:xfrm>
          <a:prstGeom prst="rect">
            <a:avLst/>
          </a:prstGeom>
        </p:spPr>
      </p:pic>
    </p:spTree>
    <p:extLst>
      <p:ext uri="{BB962C8B-B14F-4D97-AF65-F5344CB8AC3E}">
        <p14:creationId xmlns:p14="http://schemas.microsoft.com/office/powerpoint/2010/main" val="4114806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165" y="1663503"/>
            <a:ext cx="8686800" cy="4701519"/>
          </a:xfrm>
        </p:spPr>
        <p:txBody>
          <a:bodyPr>
            <a:normAutofit/>
          </a:bodyPr>
          <a:lstStyle/>
          <a:p>
            <a:r>
              <a:rPr lang="en-US" dirty="0" smtClean="0"/>
              <a:t>Our Design Goals</a:t>
            </a:r>
          </a:p>
          <a:p>
            <a:pPr lvl="1"/>
            <a:r>
              <a:rPr lang="en-US" dirty="0" smtClean="0"/>
              <a:t>Low hardware cost</a:t>
            </a:r>
          </a:p>
          <a:p>
            <a:pPr lvl="2"/>
            <a:r>
              <a:rPr lang="en-US" dirty="0"/>
              <a:t>Want to fit everything on one </a:t>
            </a:r>
            <a:r>
              <a:rPr lang="en-US" dirty="0" smtClean="0"/>
              <a:t>FPGA</a:t>
            </a:r>
          </a:p>
          <a:p>
            <a:pPr lvl="2"/>
            <a:r>
              <a:rPr lang="en-US" dirty="0" smtClean="0"/>
              <a:t>1 DSP multiplier, 1 adder, 1 </a:t>
            </a:r>
            <a:r>
              <a:rPr lang="en-US" dirty="0" err="1" smtClean="0"/>
              <a:t>subtractor</a:t>
            </a:r>
            <a:r>
              <a:rPr lang="en-US" dirty="0" smtClean="0"/>
              <a:t>, 1 mod </a:t>
            </a:r>
            <a:r>
              <a:rPr lang="en-US" dirty="0" err="1" smtClean="0"/>
              <a:t>reductor</a:t>
            </a:r>
            <a:r>
              <a:rPr lang="en-US" dirty="0" smtClean="0"/>
              <a:t>  </a:t>
            </a:r>
          </a:p>
          <a:p>
            <a:pPr lvl="1"/>
            <a:endParaRPr lang="en-US" dirty="0" smtClean="0"/>
          </a:p>
          <a:p>
            <a:pPr lvl="1"/>
            <a:r>
              <a:rPr lang="en-US" dirty="0" smtClean="0"/>
              <a:t>Latency (trade-off)</a:t>
            </a:r>
          </a:p>
          <a:p>
            <a:pPr lvl="2"/>
            <a:r>
              <a:rPr lang="en-US" dirty="0" smtClean="0"/>
              <a:t>Estimated: </a:t>
            </a:r>
            <a:r>
              <a:rPr lang="en-US" dirty="0" smtClean="0">
                <a:solidFill>
                  <a:srgbClr val="0070C0"/>
                </a:solidFill>
              </a:rPr>
              <a:t>34,816 cycles, 35 milliseconds</a:t>
            </a:r>
          </a:p>
          <a:p>
            <a:pPr lvl="1"/>
            <a:endParaRPr lang="en-US" dirty="0" smtClean="0"/>
          </a:p>
          <a:p>
            <a:pPr marL="457200" lvl="1" indent="0">
              <a:buNone/>
            </a:pPr>
            <a:endParaRPr lang="en-US" dirty="0" smtClean="0"/>
          </a:p>
          <a:p>
            <a:pPr marL="0" indent="0">
              <a:buNone/>
            </a:pPr>
            <a:r>
              <a:rPr lang="en-US" sz="2000" dirty="0"/>
              <a:t>	</a:t>
            </a:r>
            <a:endParaRPr lang="en-US" sz="2000" dirty="0" smtClean="0"/>
          </a:p>
        </p:txBody>
      </p:sp>
      <p:sp>
        <p:nvSpPr>
          <p:cNvPr id="9" name="Title 1"/>
          <p:cNvSpPr>
            <a:spLocks noGrp="1"/>
          </p:cNvSpPr>
          <p:nvPr>
            <p:ph type="title"/>
          </p:nvPr>
        </p:nvSpPr>
        <p:spPr>
          <a:xfrm>
            <a:off x="428625" y="689052"/>
            <a:ext cx="8229600" cy="676868"/>
          </a:xfrm>
        </p:spPr>
        <p:txBody>
          <a:bodyPr>
            <a:normAutofit fontScale="90000"/>
          </a:bodyPr>
          <a:lstStyle/>
          <a:p>
            <a:r>
              <a:rPr lang="en-US" sz="3600" dirty="0" smtClean="0"/>
              <a:t>R-LWE Public Key Encryption Co-processor</a:t>
            </a:r>
            <a:endParaRPr lang="en-US" sz="3600" dirty="0"/>
          </a:p>
        </p:txBody>
      </p:sp>
    </p:spTree>
    <p:extLst>
      <p:ext uri="{BB962C8B-B14F-4D97-AF65-F5344CB8AC3E}">
        <p14:creationId xmlns:p14="http://schemas.microsoft.com/office/powerpoint/2010/main" val="1213551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165" y="1663503"/>
            <a:ext cx="8686800" cy="4701519"/>
          </a:xfrm>
        </p:spPr>
        <p:txBody>
          <a:bodyPr>
            <a:normAutofit/>
          </a:bodyPr>
          <a:lstStyle/>
          <a:p>
            <a:r>
              <a:rPr lang="en-US" dirty="0" smtClean="0"/>
              <a:t>Implementation Results</a:t>
            </a:r>
          </a:p>
          <a:p>
            <a:pPr marL="457200" lvl="1" indent="0">
              <a:buNone/>
            </a:pPr>
            <a:endParaRPr lang="en-US" dirty="0" smtClean="0"/>
          </a:p>
          <a:p>
            <a:pPr marL="457200" lvl="1" indent="0">
              <a:buNone/>
            </a:pPr>
            <a:endParaRPr lang="en-US" dirty="0" smtClean="0"/>
          </a:p>
          <a:p>
            <a:pPr marL="0" indent="0">
              <a:buNone/>
            </a:pPr>
            <a:r>
              <a:rPr lang="en-US" sz="2000" dirty="0"/>
              <a:t>	</a:t>
            </a:r>
            <a:endParaRPr lang="en-US" sz="2000" dirty="0" smtClean="0"/>
          </a:p>
        </p:txBody>
      </p:sp>
      <p:sp>
        <p:nvSpPr>
          <p:cNvPr id="9" name="Title 1"/>
          <p:cNvSpPr>
            <a:spLocks noGrp="1"/>
          </p:cNvSpPr>
          <p:nvPr>
            <p:ph type="title"/>
          </p:nvPr>
        </p:nvSpPr>
        <p:spPr>
          <a:xfrm>
            <a:off x="428625" y="689052"/>
            <a:ext cx="8229600" cy="676868"/>
          </a:xfrm>
        </p:spPr>
        <p:txBody>
          <a:bodyPr>
            <a:normAutofit fontScale="90000"/>
          </a:bodyPr>
          <a:lstStyle/>
          <a:p>
            <a:r>
              <a:rPr lang="en-US" sz="3600" dirty="0" smtClean="0"/>
              <a:t>R-LWE Public Key Encryption Co-processor</a:t>
            </a:r>
            <a:endParaRPr lang="en-US" sz="3600" dirty="0"/>
          </a:p>
        </p:txBody>
      </p:sp>
      <p:graphicFrame>
        <p:nvGraphicFramePr>
          <p:cNvPr id="5" name="Chart 4"/>
          <p:cNvGraphicFramePr>
            <a:graphicFrameLocks/>
          </p:cNvGraphicFramePr>
          <p:nvPr>
            <p:extLst>
              <p:ext uri="{D42A27DB-BD31-4B8C-83A1-F6EECF244321}">
                <p14:modId xmlns:p14="http://schemas.microsoft.com/office/powerpoint/2010/main" val="2380452064"/>
              </p:ext>
            </p:extLst>
          </p:nvPr>
        </p:nvGraphicFramePr>
        <p:xfrm>
          <a:off x="1371600" y="2303583"/>
          <a:ext cx="6858000" cy="34114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58206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165" y="1663503"/>
            <a:ext cx="8686800" cy="4701519"/>
          </a:xfrm>
        </p:spPr>
        <p:txBody>
          <a:bodyPr>
            <a:normAutofit/>
          </a:bodyPr>
          <a:lstStyle/>
          <a:p>
            <a:r>
              <a:rPr lang="en-US" dirty="0" smtClean="0"/>
              <a:t>Implementation Results</a:t>
            </a:r>
          </a:p>
          <a:p>
            <a:pPr marL="457200" lvl="1" indent="0">
              <a:buNone/>
            </a:pPr>
            <a:endParaRPr lang="en-US" dirty="0" smtClean="0"/>
          </a:p>
          <a:p>
            <a:pPr marL="457200" lvl="1" indent="0">
              <a:buNone/>
            </a:pPr>
            <a:endParaRPr lang="en-US" dirty="0" smtClean="0"/>
          </a:p>
          <a:p>
            <a:pPr marL="0" indent="0">
              <a:buNone/>
            </a:pPr>
            <a:r>
              <a:rPr lang="en-US" sz="2000" dirty="0"/>
              <a:t>	</a:t>
            </a:r>
            <a:endParaRPr lang="en-US" sz="2000" dirty="0" smtClean="0"/>
          </a:p>
        </p:txBody>
      </p:sp>
      <p:sp>
        <p:nvSpPr>
          <p:cNvPr id="9" name="Title 1"/>
          <p:cNvSpPr>
            <a:spLocks noGrp="1"/>
          </p:cNvSpPr>
          <p:nvPr>
            <p:ph type="title"/>
          </p:nvPr>
        </p:nvSpPr>
        <p:spPr>
          <a:xfrm>
            <a:off x="428625" y="689052"/>
            <a:ext cx="8229600" cy="676868"/>
          </a:xfrm>
        </p:spPr>
        <p:txBody>
          <a:bodyPr>
            <a:normAutofit fontScale="90000"/>
          </a:bodyPr>
          <a:lstStyle/>
          <a:p>
            <a:r>
              <a:rPr lang="en-US" sz="3600" dirty="0" smtClean="0"/>
              <a:t>R-LWE Public Key Encryption Co-processor</a:t>
            </a:r>
            <a:endParaRPr lang="en-US" sz="3600" dirty="0"/>
          </a:p>
        </p:txBody>
      </p:sp>
      <p:graphicFrame>
        <p:nvGraphicFramePr>
          <p:cNvPr id="4" name="Chart 3"/>
          <p:cNvGraphicFramePr>
            <a:graphicFrameLocks/>
          </p:cNvGraphicFramePr>
          <p:nvPr>
            <p:extLst>
              <p:ext uri="{D42A27DB-BD31-4B8C-83A1-F6EECF244321}">
                <p14:modId xmlns:p14="http://schemas.microsoft.com/office/powerpoint/2010/main" val="225847197"/>
              </p:ext>
            </p:extLst>
          </p:nvPr>
        </p:nvGraphicFramePr>
        <p:xfrm>
          <a:off x="1301262" y="2409091"/>
          <a:ext cx="7033846" cy="33938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0561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11" y="563794"/>
            <a:ext cx="8229600" cy="676868"/>
          </a:xfrm>
        </p:spPr>
        <p:txBody>
          <a:bodyPr>
            <a:normAutofit/>
          </a:bodyPr>
          <a:lstStyle/>
          <a:p>
            <a:r>
              <a:rPr lang="en-US" sz="3600" dirty="0" smtClean="0"/>
              <a:t>Ongoing Development</a:t>
            </a:r>
            <a:endParaRPr lang="en-US" sz="3600" dirty="0"/>
          </a:p>
        </p:txBody>
      </p:sp>
      <p:sp>
        <p:nvSpPr>
          <p:cNvPr id="24" name="Slide Number Placeholder 23"/>
          <p:cNvSpPr>
            <a:spLocks noGrp="1"/>
          </p:cNvSpPr>
          <p:nvPr>
            <p:ph type="sldNum" sz="quarter" idx="12"/>
          </p:nvPr>
        </p:nvSpPr>
        <p:spPr>
          <a:xfrm>
            <a:off x="8570930" y="6356350"/>
            <a:ext cx="537895" cy="365125"/>
          </a:xfrm>
        </p:spPr>
        <p:txBody>
          <a:bodyPr/>
          <a:lstStyle/>
          <a:p>
            <a:fld id="{9041FEBA-683F-B44C-A647-A4FB58DC8725}" type="slidenum">
              <a:rPr lang="en-US" smtClean="0"/>
              <a:t>4</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001" y="1627829"/>
            <a:ext cx="2587903" cy="19409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976" y="1636710"/>
            <a:ext cx="3166292" cy="19172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94" y="1489231"/>
            <a:ext cx="1822156" cy="266945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6066" y="4199812"/>
            <a:ext cx="3014670" cy="2108707"/>
          </a:xfrm>
          <a:prstGeom prst="rect">
            <a:avLst/>
          </a:prstGeom>
        </p:spPr>
      </p:pic>
      <p:sp>
        <p:nvSpPr>
          <p:cNvPr id="9" name="TextBox 8"/>
          <p:cNvSpPr txBox="1"/>
          <p:nvPr/>
        </p:nvSpPr>
        <p:spPr>
          <a:xfrm>
            <a:off x="681593" y="4158689"/>
            <a:ext cx="2659621" cy="369332"/>
          </a:xfrm>
          <a:prstGeom prst="rect">
            <a:avLst/>
          </a:prstGeom>
          <a:noFill/>
        </p:spPr>
        <p:txBody>
          <a:bodyPr wrap="square" rtlCol="0">
            <a:spAutoFit/>
          </a:bodyPr>
          <a:lstStyle/>
          <a:p>
            <a:r>
              <a:rPr lang="en-US" dirty="0" smtClean="0"/>
              <a:t>IBM 50 Qubits, 20 Qubits</a:t>
            </a:r>
            <a:endParaRPr lang="en-US" dirty="0"/>
          </a:p>
        </p:txBody>
      </p:sp>
      <p:sp>
        <p:nvSpPr>
          <p:cNvPr id="11" name="TextBox 10"/>
          <p:cNvSpPr txBox="1"/>
          <p:nvPr/>
        </p:nvSpPr>
        <p:spPr>
          <a:xfrm>
            <a:off x="3341215" y="3588421"/>
            <a:ext cx="1822156" cy="369332"/>
          </a:xfrm>
          <a:prstGeom prst="rect">
            <a:avLst/>
          </a:prstGeom>
          <a:noFill/>
        </p:spPr>
        <p:txBody>
          <a:bodyPr wrap="square" rtlCol="0">
            <a:spAutoFit/>
          </a:bodyPr>
          <a:lstStyle/>
          <a:p>
            <a:r>
              <a:rPr lang="en-US" dirty="0" smtClean="0"/>
              <a:t>Intel 49 Qubits</a:t>
            </a:r>
            <a:endParaRPr lang="en-US" dirty="0"/>
          </a:p>
        </p:txBody>
      </p:sp>
      <p:sp>
        <p:nvSpPr>
          <p:cNvPr id="12" name="TextBox 11"/>
          <p:cNvSpPr txBox="1"/>
          <p:nvPr/>
        </p:nvSpPr>
        <p:spPr>
          <a:xfrm>
            <a:off x="6585869" y="3588419"/>
            <a:ext cx="1822156" cy="369332"/>
          </a:xfrm>
          <a:prstGeom prst="rect">
            <a:avLst/>
          </a:prstGeom>
          <a:noFill/>
        </p:spPr>
        <p:txBody>
          <a:bodyPr wrap="square" rtlCol="0">
            <a:spAutoFit/>
          </a:bodyPr>
          <a:lstStyle/>
          <a:p>
            <a:r>
              <a:rPr lang="en-US" dirty="0" smtClean="0"/>
              <a:t>Google 72 Qubits</a:t>
            </a:r>
            <a:endParaRPr lang="en-US" dirty="0"/>
          </a:p>
        </p:txBody>
      </p:sp>
      <p:sp>
        <p:nvSpPr>
          <p:cNvPr id="13" name="TextBox 12"/>
          <p:cNvSpPr txBox="1"/>
          <p:nvPr/>
        </p:nvSpPr>
        <p:spPr>
          <a:xfrm>
            <a:off x="7102059" y="4884833"/>
            <a:ext cx="1822156" cy="369332"/>
          </a:xfrm>
          <a:prstGeom prst="rect">
            <a:avLst/>
          </a:prstGeom>
          <a:noFill/>
        </p:spPr>
        <p:txBody>
          <a:bodyPr wrap="square" rtlCol="0">
            <a:spAutoFit/>
          </a:bodyPr>
          <a:lstStyle/>
          <a:p>
            <a:r>
              <a:rPr lang="en-US" dirty="0" err="1" smtClean="0"/>
              <a:t>IonQ</a:t>
            </a:r>
            <a:r>
              <a:rPr lang="en-US" dirty="0" smtClean="0"/>
              <a:t> 160 Qubits</a:t>
            </a:r>
            <a:endParaRPr lang="en-US" dirty="0"/>
          </a:p>
        </p:txBody>
      </p:sp>
      <p:pic>
        <p:nvPicPr>
          <p:cNvPr id="14" name="Picture 2" descr="IBM Q System One"/>
          <p:cNvPicPr>
            <a:picLocks noChangeAspect="1" noChangeArrowheads="1"/>
          </p:cNvPicPr>
          <p:nvPr/>
        </p:nvPicPr>
        <p:blipFill rotWithShape="1">
          <a:blip r:embed="rId7">
            <a:extLst>
              <a:ext uri="{28A0092B-C50C-407E-A947-70E740481C1C}">
                <a14:useLocalDpi xmlns:a14="http://schemas.microsoft.com/office/drawing/2010/main" val="0"/>
              </a:ext>
            </a:extLst>
          </a:blip>
          <a:srcRect l="19939" r="18563"/>
          <a:stretch/>
        </p:blipFill>
        <p:spPr bwMode="auto">
          <a:xfrm>
            <a:off x="1615111" y="4513903"/>
            <a:ext cx="1640890" cy="179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2170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165" y="1663503"/>
            <a:ext cx="8686800" cy="4701519"/>
          </a:xfrm>
        </p:spPr>
        <p:txBody>
          <a:bodyPr>
            <a:normAutofit/>
          </a:bodyPr>
          <a:lstStyle/>
          <a:p>
            <a:r>
              <a:rPr lang="en-US" dirty="0" smtClean="0"/>
              <a:t>Implementation Results</a:t>
            </a:r>
          </a:p>
          <a:p>
            <a:pPr marL="457200" lvl="1" indent="0">
              <a:buNone/>
            </a:pPr>
            <a:endParaRPr lang="en-US" dirty="0" smtClean="0"/>
          </a:p>
          <a:p>
            <a:pPr marL="457200" lvl="1" indent="0">
              <a:buNone/>
            </a:pPr>
            <a:endParaRPr lang="en-US" dirty="0" smtClean="0"/>
          </a:p>
          <a:p>
            <a:pPr marL="0" indent="0">
              <a:buNone/>
            </a:pPr>
            <a:r>
              <a:rPr lang="en-US" sz="2000" dirty="0"/>
              <a:t>	</a:t>
            </a:r>
            <a:endParaRPr lang="en-US" sz="2000" dirty="0" smtClean="0"/>
          </a:p>
        </p:txBody>
      </p:sp>
      <p:sp>
        <p:nvSpPr>
          <p:cNvPr id="9" name="Title 1"/>
          <p:cNvSpPr>
            <a:spLocks noGrp="1"/>
          </p:cNvSpPr>
          <p:nvPr>
            <p:ph type="title"/>
          </p:nvPr>
        </p:nvSpPr>
        <p:spPr>
          <a:xfrm>
            <a:off x="428625" y="689052"/>
            <a:ext cx="8229600" cy="676868"/>
          </a:xfrm>
        </p:spPr>
        <p:txBody>
          <a:bodyPr>
            <a:normAutofit fontScale="90000"/>
          </a:bodyPr>
          <a:lstStyle/>
          <a:p>
            <a:r>
              <a:rPr lang="en-US" sz="3600" dirty="0" smtClean="0"/>
              <a:t>R-LWE Public Key Encryption Co-processor</a:t>
            </a:r>
            <a:endParaRPr lang="en-US" sz="3600" dirty="0"/>
          </a:p>
        </p:txBody>
      </p:sp>
      <p:graphicFrame>
        <p:nvGraphicFramePr>
          <p:cNvPr id="5" name="Chart 4"/>
          <p:cNvGraphicFramePr>
            <a:graphicFrameLocks/>
          </p:cNvGraphicFramePr>
          <p:nvPr>
            <p:extLst>
              <p:ext uri="{D42A27DB-BD31-4B8C-83A1-F6EECF244321}">
                <p14:modId xmlns:p14="http://schemas.microsoft.com/office/powerpoint/2010/main" val="770206362"/>
              </p:ext>
            </p:extLst>
          </p:nvPr>
        </p:nvGraphicFramePr>
        <p:xfrm>
          <a:off x="1090246" y="2286000"/>
          <a:ext cx="7069015" cy="37982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274040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1" y="740770"/>
            <a:ext cx="8229600" cy="676868"/>
          </a:xfrm>
        </p:spPr>
        <p:txBody>
          <a:bodyPr>
            <a:normAutofit/>
          </a:bodyPr>
          <a:lstStyle/>
          <a:p>
            <a:r>
              <a:rPr lang="en-US" sz="3600" dirty="0" smtClean="0"/>
              <a:t>Presentation Flow</a:t>
            </a:r>
            <a:endParaRPr lang="en-US" sz="3600" dirty="0"/>
          </a:p>
        </p:txBody>
      </p:sp>
      <p:sp>
        <p:nvSpPr>
          <p:cNvPr id="24" name="Slide Number Placeholder 23"/>
          <p:cNvSpPr>
            <a:spLocks noGrp="1"/>
          </p:cNvSpPr>
          <p:nvPr>
            <p:ph type="sldNum" sz="quarter" idx="12"/>
          </p:nvPr>
        </p:nvSpPr>
        <p:spPr/>
        <p:txBody>
          <a:bodyPr/>
          <a:lstStyle/>
          <a:p>
            <a:fld id="{9041FEBA-683F-B44C-A647-A4FB58DC8725}" type="slidenum">
              <a:rPr lang="en-US" smtClean="0"/>
              <a:t>41</a:t>
            </a:fld>
            <a:endParaRPr lang="en-US"/>
          </a:p>
        </p:txBody>
      </p:sp>
      <p:sp>
        <p:nvSpPr>
          <p:cNvPr id="6" name="Content Placeholder 2"/>
          <p:cNvSpPr>
            <a:spLocks noGrp="1"/>
          </p:cNvSpPr>
          <p:nvPr>
            <p:ph idx="1"/>
          </p:nvPr>
        </p:nvSpPr>
        <p:spPr>
          <a:xfrm>
            <a:off x="753029" y="1600200"/>
            <a:ext cx="7664822" cy="4525963"/>
          </a:xfrm>
        </p:spPr>
        <p:txBody>
          <a:bodyPr>
            <a:normAutofit lnSpcReduction="10000"/>
          </a:bodyPr>
          <a:lstStyle/>
          <a:p>
            <a:r>
              <a:rPr lang="en-US" dirty="0" smtClean="0">
                <a:solidFill>
                  <a:schemeClr val="bg1">
                    <a:lumMod val="50000"/>
                  </a:schemeClr>
                </a:solidFill>
              </a:rPr>
              <a:t>Motivation</a:t>
            </a:r>
          </a:p>
          <a:p>
            <a:pPr lvl="1"/>
            <a:r>
              <a:rPr lang="en-US" sz="1600" dirty="0">
                <a:solidFill>
                  <a:schemeClr val="bg1">
                    <a:lumMod val="50000"/>
                  </a:schemeClr>
                </a:solidFill>
              </a:rPr>
              <a:t>W</a:t>
            </a:r>
            <a:r>
              <a:rPr lang="en-US" sz="1600" dirty="0" smtClean="0">
                <a:solidFill>
                  <a:schemeClr val="bg1">
                    <a:lumMod val="50000"/>
                  </a:schemeClr>
                </a:solidFill>
              </a:rPr>
              <a:t>hy quantum-proof?</a:t>
            </a:r>
          </a:p>
          <a:p>
            <a:r>
              <a:rPr lang="en-US" dirty="0" smtClean="0">
                <a:solidFill>
                  <a:schemeClr val="bg1">
                    <a:lumMod val="50000"/>
                  </a:schemeClr>
                </a:solidFill>
              </a:rPr>
              <a:t>NIST</a:t>
            </a:r>
          </a:p>
          <a:p>
            <a:pPr lvl="1"/>
            <a:r>
              <a:rPr lang="en-US" sz="1600" dirty="0">
                <a:solidFill>
                  <a:schemeClr val="bg1">
                    <a:lumMod val="50000"/>
                  </a:schemeClr>
                </a:solidFill>
              </a:rPr>
              <a:t>S</a:t>
            </a:r>
            <a:r>
              <a:rPr lang="en-US" sz="1600" dirty="0" smtClean="0">
                <a:solidFill>
                  <a:schemeClr val="bg1">
                    <a:lumMod val="50000"/>
                  </a:schemeClr>
                </a:solidFill>
              </a:rPr>
              <a:t>teps </a:t>
            </a:r>
            <a:r>
              <a:rPr lang="en-US" sz="1600" dirty="0">
                <a:solidFill>
                  <a:schemeClr val="bg1">
                    <a:lumMod val="50000"/>
                  </a:schemeClr>
                </a:solidFill>
              </a:rPr>
              <a:t>towards standardization</a:t>
            </a:r>
          </a:p>
          <a:p>
            <a:r>
              <a:rPr lang="en-US" dirty="0" smtClean="0">
                <a:solidFill>
                  <a:schemeClr val="bg1">
                    <a:lumMod val="50000"/>
                  </a:schemeClr>
                </a:solidFill>
              </a:rPr>
              <a:t>Design Workflow</a:t>
            </a:r>
          </a:p>
          <a:p>
            <a:r>
              <a:rPr lang="en-US" dirty="0" smtClean="0">
                <a:solidFill>
                  <a:schemeClr val="bg1">
                    <a:lumMod val="50000"/>
                  </a:schemeClr>
                </a:solidFill>
              </a:rPr>
              <a:t>R-LWE</a:t>
            </a:r>
          </a:p>
          <a:p>
            <a:pPr lvl="1"/>
            <a:r>
              <a:rPr lang="en-US" sz="1600" dirty="0" smtClean="0">
                <a:solidFill>
                  <a:schemeClr val="bg1">
                    <a:lumMod val="50000"/>
                  </a:schemeClr>
                </a:solidFill>
              </a:rPr>
              <a:t>State of the art</a:t>
            </a:r>
          </a:p>
          <a:p>
            <a:pPr lvl="1"/>
            <a:r>
              <a:rPr lang="en-US" sz="1600" dirty="0" smtClean="0">
                <a:solidFill>
                  <a:schemeClr val="bg1">
                    <a:lumMod val="50000"/>
                  </a:schemeClr>
                </a:solidFill>
              </a:rPr>
              <a:t>Implementation</a:t>
            </a:r>
          </a:p>
          <a:p>
            <a:pPr lvl="1"/>
            <a:r>
              <a:rPr lang="en-US" sz="1600" dirty="0" smtClean="0">
                <a:solidFill>
                  <a:schemeClr val="bg1">
                    <a:lumMod val="50000"/>
                  </a:schemeClr>
                </a:solidFill>
              </a:rPr>
              <a:t>Results</a:t>
            </a:r>
          </a:p>
          <a:p>
            <a:r>
              <a:rPr lang="en-US" dirty="0" smtClean="0"/>
              <a:t>Code-based</a:t>
            </a:r>
          </a:p>
          <a:p>
            <a:pPr lvl="1"/>
            <a:r>
              <a:rPr lang="en-US" sz="1600" dirty="0" smtClean="0">
                <a:solidFill>
                  <a:srgbClr val="C00000"/>
                </a:solidFill>
              </a:rPr>
              <a:t>State of the art</a:t>
            </a:r>
          </a:p>
          <a:p>
            <a:pPr lvl="1"/>
            <a:r>
              <a:rPr lang="en-US" sz="1600" dirty="0" smtClean="0">
                <a:solidFill>
                  <a:srgbClr val="C00000"/>
                </a:solidFill>
              </a:rPr>
              <a:t>Proposed algorithm</a:t>
            </a:r>
          </a:p>
          <a:p>
            <a:endParaRPr lang="en-US" dirty="0"/>
          </a:p>
          <a:p>
            <a:pPr lvl="3"/>
            <a:endParaRPr lang="en-US" dirty="0"/>
          </a:p>
          <a:p>
            <a:pPr lvl="2"/>
            <a:endParaRPr lang="en-US" dirty="0" smtClean="0"/>
          </a:p>
          <a:p>
            <a:pPr marL="914400" lvl="2" indent="0">
              <a:buNone/>
            </a:pPr>
            <a:endParaRPr lang="en-US" dirty="0" smtClean="0"/>
          </a:p>
        </p:txBody>
      </p:sp>
    </p:spTree>
    <p:extLst>
      <p:ext uri="{BB962C8B-B14F-4D97-AF65-F5344CB8AC3E}">
        <p14:creationId xmlns:p14="http://schemas.microsoft.com/office/powerpoint/2010/main" val="29875239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25" y="740770"/>
            <a:ext cx="8349175" cy="676868"/>
          </a:xfrm>
        </p:spPr>
        <p:txBody>
          <a:bodyPr>
            <a:noAutofit/>
          </a:bodyPr>
          <a:lstStyle/>
          <a:p>
            <a:r>
              <a:rPr lang="en-US" sz="2800" dirty="0"/>
              <a:t>Post-Quantum Cryptography (PQC) Standardization (</a:t>
            </a:r>
            <a:r>
              <a:rPr lang="en-US" sz="2800" dirty="0">
                <a:solidFill>
                  <a:schemeClr val="accent1"/>
                </a:solidFill>
              </a:rPr>
              <a:t>Round </a:t>
            </a:r>
            <a:r>
              <a:rPr lang="en-US" sz="2800" dirty="0" smtClean="0">
                <a:solidFill>
                  <a:schemeClr val="accent1"/>
                </a:solidFill>
              </a:rPr>
              <a:t>-2</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9041FEBA-683F-B44C-A647-A4FB58DC8725}" type="slidenum">
              <a:rPr lang="en-US" smtClean="0"/>
              <a:t>42</a:t>
            </a:fld>
            <a:endParaRPr lang="en-US"/>
          </a:p>
        </p:txBody>
      </p:sp>
      <p:sp>
        <p:nvSpPr>
          <p:cNvPr id="5" name="Content Placeholder 5"/>
          <p:cNvSpPr txBox="1">
            <a:spLocks/>
          </p:cNvSpPr>
          <p:nvPr/>
        </p:nvSpPr>
        <p:spPr>
          <a:xfrm>
            <a:off x="60449" y="1664059"/>
            <a:ext cx="4154322"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NIST</a:t>
            </a:r>
          </a:p>
          <a:p>
            <a:pPr lvl="1"/>
            <a:r>
              <a:rPr lang="en-US" dirty="0" smtClean="0"/>
              <a:t>Jan 30, 2019 published candidates of Round-2: </a:t>
            </a:r>
          </a:p>
          <a:p>
            <a:pPr lvl="1"/>
            <a:r>
              <a:rPr lang="en-US" dirty="0" smtClean="0"/>
              <a:t>27 submissions </a:t>
            </a:r>
          </a:p>
          <a:p>
            <a:pPr lvl="1"/>
            <a:r>
              <a:rPr lang="en-US" dirty="0" smtClean="0"/>
              <a:t>Who survived?</a:t>
            </a:r>
          </a:p>
          <a:p>
            <a:pPr lvl="2"/>
            <a:r>
              <a:rPr lang="en-US" dirty="0" smtClean="0">
                <a:solidFill>
                  <a:srgbClr val="0070C0"/>
                </a:solidFill>
              </a:rPr>
              <a:t>12</a:t>
            </a:r>
            <a:r>
              <a:rPr lang="en-US" dirty="0" smtClean="0"/>
              <a:t> lattice-based</a:t>
            </a:r>
          </a:p>
          <a:p>
            <a:pPr lvl="2"/>
            <a:r>
              <a:rPr lang="en-US" dirty="0">
                <a:solidFill>
                  <a:srgbClr val="0070C0"/>
                </a:solidFill>
              </a:rPr>
              <a:t>8</a:t>
            </a:r>
            <a:r>
              <a:rPr lang="en-US" dirty="0" smtClean="0"/>
              <a:t> code-based</a:t>
            </a:r>
          </a:p>
          <a:p>
            <a:pPr lvl="2"/>
            <a:r>
              <a:rPr lang="en-US" dirty="0"/>
              <a:t>s</a:t>
            </a:r>
            <a:r>
              <a:rPr lang="en-US" dirty="0" smtClean="0"/>
              <a:t>ome multivariate-based and hash based for digital signatures</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036" y="1917289"/>
            <a:ext cx="5162621" cy="4070555"/>
          </a:xfrm>
          <a:prstGeom prst="rect">
            <a:avLst/>
          </a:prstGeom>
        </p:spPr>
      </p:pic>
      <p:cxnSp>
        <p:nvCxnSpPr>
          <p:cNvPr id="10" name="Straight Connector 9"/>
          <p:cNvCxnSpPr/>
          <p:nvPr/>
        </p:nvCxnSpPr>
        <p:spPr>
          <a:xfrm>
            <a:off x="6197600" y="2235200"/>
            <a:ext cx="914400" cy="0"/>
          </a:xfrm>
          <a:prstGeom prst="line">
            <a:avLst/>
          </a:prstGeom>
          <a:ln>
            <a:solidFill>
              <a:srgbClr val="B1202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62506" y="4912383"/>
            <a:ext cx="180066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1262506" y="4562760"/>
            <a:ext cx="1800665"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899335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Why Code-based Cryptosystem?</a:t>
            </a:r>
            <a:endParaRPr lang="en-US" sz="2800" dirty="0"/>
          </a:p>
        </p:txBody>
      </p:sp>
      <p:sp>
        <p:nvSpPr>
          <p:cNvPr id="5" name="Slide Number Placeholder 4"/>
          <p:cNvSpPr>
            <a:spLocks noGrp="1"/>
          </p:cNvSpPr>
          <p:nvPr>
            <p:ph type="sldNum" sz="quarter" idx="12"/>
          </p:nvPr>
        </p:nvSpPr>
        <p:spPr/>
        <p:txBody>
          <a:bodyPr/>
          <a:lstStyle/>
          <a:p>
            <a:fld id="{9041FEBA-683F-B44C-A647-A4FB58DC8725}" type="slidenum">
              <a:rPr lang="en-US" smtClean="0"/>
              <a:t>43</a:t>
            </a:fld>
            <a:endParaRPr lang="en-US"/>
          </a:p>
        </p:txBody>
      </p:sp>
      <p:sp>
        <p:nvSpPr>
          <p:cNvPr id="14" name="Content Placeholder 2"/>
          <p:cNvSpPr txBox="1">
            <a:spLocks/>
          </p:cNvSpPr>
          <p:nvPr/>
        </p:nvSpPr>
        <p:spPr>
          <a:xfrm>
            <a:off x="457199" y="2097828"/>
            <a:ext cx="8477251" cy="379645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buFont typeface="+mj-lt"/>
              <a:buAutoNum type="arabicPeriod"/>
            </a:pPr>
            <a:r>
              <a:rPr lang="en-US" sz="2000" dirty="0" smtClean="0"/>
              <a:t>It has withstood the test of time</a:t>
            </a:r>
          </a:p>
          <a:p>
            <a:pPr lvl="2">
              <a:buFont typeface="Wingdings" panose="05000000000000000000" pitchFamily="2" charset="2"/>
              <a:buChar char="§"/>
            </a:pPr>
            <a:r>
              <a:rPr lang="en-US" sz="1800" dirty="0"/>
              <a:t>P</a:t>
            </a:r>
            <a:r>
              <a:rPr lang="en-US" sz="1800" dirty="0" smtClean="0"/>
              <a:t>ublished </a:t>
            </a:r>
            <a:r>
              <a:rPr lang="en-US" sz="1800" dirty="0"/>
              <a:t>in 1978, 40 years of </a:t>
            </a:r>
            <a:r>
              <a:rPr lang="en-US" sz="1800" dirty="0" smtClean="0"/>
              <a:t>examination</a:t>
            </a:r>
          </a:p>
          <a:p>
            <a:pPr lvl="2">
              <a:buFont typeface="Wingdings" panose="05000000000000000000" pitchFamily="2" charset="2"/>
              <a:buChar char="§"/>
            </a:pPr>
            <a:endParaRPr lang="en-US" sz="1600" dirty="0" smtClean="0"/>
          </a:p>
          <a:p>
            <a:pPr lvl="1">
              <a:buFont typeface="+mj-lt"/>
              <a:buAutoNum type="arabicPeriod"/>
            </a:pPr>
            <a:r>
              <a:rPr lang="en-US" sz="2000" dirty="0"/>
              <a:t>The security reduction (hardness) is decoding of linear codes without knowing the encoding </a:t>
            </a:r>
            <a:r>
              <a:rPr lang="en-US" sz="2000" dirty="0" smtClean="0"/>
              <a:t>algorithm</a:t>
            </a:r>
            <a:endParaRPr lang="en-US" sz="2000" dirty="0"/>
          </a:p>
          <a:p>
            <a:pPr lvl="2">
              <a:buFont typeface="Wingdings" panose="05000000000000000000" pitchFamily="2" charset="2"/>
              <a:buChar char="§"/>
            </a:pPr>
            <a:r>
              <a:rPr lang="en-US" sz="1800" dirty="0" smtClean="0"/>
              <a:t>NP-hard for quantum computers</a:t>
            </a:r>
            <a:r>
              <a:rPr lang="en-US" dirty="0" smtClean="0"/>
              <a:t/>
            </a:r>
            <a:br>
              <a:rPr lang="en-US" dirty="0" smtClean="0"/>
            </a:br>
            <a:endParaRPr lang="en-US" dirty="0" smtClean="0"/>
          </a:p>
          <a:p>
            <a:pPr lvl="1">
              <a:buFont typeface="+mj-lt"/>
              <a:buAutoNum type="arabicPeriod"/>
            </a:pPr>
            <a:r>
              <a:rPr lang="en-US" sz="2000" dirty="0" smtClean="0"/>
              <a:t>Although:</a:t>
            </a:r>
          </a:p>
          <a:p>
            <a:pPr lvl="2"/>
            <a:r>
              <a:rPr lang="en-US" sz="1600" dirty="0"/>
              <a:t>I</a:t>
            </a:r>
            <a:r>
              <a:rPr lang="en-US" sz="1600" dirty="0" smtClean="0"/>
              <a:t>ts key size is large: 1MB</a:t>
            </a:r>
          </a:p>
          <a:p>
            <a:pPr lvl="2"/>
            <a:r>
              <a:rPr lang="en-US" sz="1600" dirty="0" smtClean="0"/>
              <a:t>Its decryption is highly parallel: easy for both good &amp; bad guys </a:t>
            </a:r>
          </a:p>
        </p:txBody>
      </p:sp>
    </p:spTree>
    <p:extLst>
      <p:ext uri="{BB962C8B-B14F-4D97-AF65-F5344CB8AC3E}">
        <p14:creationId xmlns:p14="http://schemas.microsoft.com/office/powerpoint/2010/main" val="40204766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518" y="740770"/>
            <a:ext cx="7718612" cy="676868"/>
          </a:xfrm>
        </p:spPr>
        <p:txBody>
          <a:bodyPr>
            <a:normAutofit fontScale="90000"/>
          </a:bodyPr>
          <a:lstStyle/>
          <a:p>
            <a:r>
              <a:rPr lang="en-US" sz="2800" dirty="0" smtClean="0"/>
              <a:t>The Interesting Connection Between Code-based and R-LWE Cryptosystems</a:t>
            </a:r>
            <a:endParaRPr lang="en-US" sz="2800" dirty="0"/>
          </a:p>
        </p:txBody>
      </p:sp>
      <p:sp>
        <p:nvSpPr>
          <p:cNvPr id="5" name="Slide Number Placeholder 4"/>
          <p:cNvSpPr>
            <a:spLocks noGrp="1"/>
          </p:cNvSpPr>
          <p:nvPr>
            <p:ph type="sldNum" sz="quarter" idx="12"/>
          </p:nvPr>
        </p:nvSpPr>
        <p:spPr/>
        <p:txBody>
          <a:bodyPr/>
          <a:lstStyle/>
          <a:p>
            <a:fld id="{9041FEBA-683F-B44C-A647-A4FB58DC8725}" type="slidenum">
              <a:rPr lang="en-US" smtClean="0"/>
              <a:t>44</a:t>
            </a:fld>
            <a:endParaRPr lang="en-US"/>
          </a:p>
        </p:txBody>
      </p:sp>
      <p:sp>
        <p:nvSpPr>
          <p:cNvPr id="14" name="Content Placeholder 2"/>
          <p:cNvSpPr txBox="1">
            <a:spLocks/>
          </p:cNvSpPr>
          <p:nvPr/>
        </p:nvSpPr>
        <p:spPr>
          <a:xfrm>
            <a:off x="457199" y="1703294"/>
            <a:ext cx="8477251" cy="419099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Wingdings" charset="2"/>
              <a:buChar char="§"/>
              <a:defRPr sz="2800" kern="1200">
                <a:solidFill>
                  <a:schemeClr val="tx1"/>
                </a:solidFill>
                <a:latin typeface="Avenir Book"/>
                <a:ea typeface="+mn-ea"/>
                <a:cs typeface="Avenir Book"/>
              </a:defRPr>
            </a:lvl1pPr>
            <a:lvl2pPr marL="914400" indent="-457200" algn="l" defTabSz="457200" rtl="0" eaLnBrk="1" latinLnBrk="0" hangingPunct="1">
              <a:spcBef>
                <a:spcPct val="20000"/>
              </a:spcBef>
              <a:buClrTx/>
              <a:buFont typeface="Arial"/>
              <a:buChar char="•"/>
              <a:defRPr sz="2400" kern="1200">
                <a:solidFill>
                  <a:srgbClr val="B12020"/>
                </a:solidFill>
                <a:latin typeface="Avenir Book"/>
                <a:ea typeface="+mn-ea"/>
                <a:cs typeface="Avenir Book"/>
              </a:defRPr>
            </a:lvl2pPr>
            <a:lvl3pPr marL="1143000" indent="-228600" algn="l" defTabSz="457200" rtl="0" eaLnBrk="1" latinLnBrk="0" hangingPunct="1">
              <a:spcBef>
                <a:spcPct val="20000"/>
              </a:spcBef>
              <a:buClrTx/>
              <a:buFont typeface="Wingdings" charset="2"/>
              <a:buChar char="§"/>
              <a:defRPr sz="2000" kern="1200">
                <a:solidFill>
                  <a:schemeClr val="tx1"/>
                </a:solidFill>
                <a:latin typeface="Avenir Book"/>
                <a:ea typeface="+mn-ea"/>
                <a:cs typeface="Avenir Book"/>
              </a:defRPr>
            </a:lvl3pPr>
            <a:lvl4pPr marL="1600200" indent="-228600" algn="l" defTabSz="457200" rtl="0" eaLnBrk="1" latinLnBrk="0" hangingPunct="1">
              <a:spcBef>
                <a:spcPct val="20000"/>
              </a:spcBef>
              <a:buClrTx/>
              <a:buFont typeface="Arial"/>
              <a:buChar char="•"/>
              <a:defRPr sz="1800" kern="1200">
                <a:solidFill>
                  <a:srgbClr val="B12020"/>
                </a:solidFill>
                <a:latin typeface="Avenir Book"/>
                <a:ea typeface="+mn-ea"/>
                <a:cs typeface="Avenir Book"/>
              </a:defRPr>
            </a:lvl4pPr>
            <a:lvl5pPr marL="2057400" indent="-228600" algn="l" defTabSz="457200" rtl="0" eaLnBrk="1" latinLnBrk="0" hangingPunct="1">
              <a:spcBef>
                <a:spcPct val="20000"/>
              </a:spcBef>
              <a:buClrTx/>
              <a:buFont typeface="Wingdings" charset="2"/>
              <a:buChar char="§"/>
              <a:defRPr sz="18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buFont typeface="+mj-lt"/>
              <a:buAutoNum type="arabicPeriod"/>
            </a:pPr>
            <a:r>
              <a:rPr lang="en-US" sz="2000" dirty="0" smtClean="0"/>
              <a:t>Ring-Learning with Errors</a:t>
            </a:r>
          </a:p>
          <a:p>
            <a:pPr lvl="2">
              <a:buFont typeface="Wingdings" panose="05000000000000000000" pitchFamily="2" charset="2"/>
              <a:buChar char="§"/>
            </a:pPr>
            <a:r>
              <a:rPr lang="en-US" sz="1800" dirty="0" smtClean="0"/>
              <a:t>Trapdoor function:		</a:t>
            </a:r>
            <a:r>
              <a:rPr lang="en-US" sz="1800" dirty="0" err="1" smtClean="0"/>
              <a:t>a</a:t>
            </a:r>
            <a:r>
              <a:rPr lang="en-US" sz="1800" dirty="0" err="1" smtClean="0">
                <a:latin typeface="Cambria Math" panose="02040503050406030204" pitchFamily="18" charset="0"/>
                <a:ea typeface="Cambria Math" panose="02040503050406030204" pitchFamily="18" charset="0"/>
              </a:rPr>
              <a:t>⋅</a:t>
            </a:r>
            <a:r>
              <a:rPr lang="en-US" sz="1800" dirty="0" err="1" smtClean="0"/>
              <a:t>s</a:t>
            </a:r>
            <a:r>
              <a:rPr lang="en-US" sz="1800" dirty="0" smtClean="0"/>
              <a:t> + e = b</a:t>
            </a:r>
          </a:p>
          <a:p>
            <a:pPr lvl="3">
              <a:buFont typeface="Wingdings" panose="05000000000000000000" pitchFamily="2" charset="2"/>
              <a:buChar char="§"/>
            </a:pPr>
            <a:r>
              <a:rPr lang="en-US" sz="1600" dirty="0" smtClean="0"/>
              <a:t>a, b: the public key</a:t>
            </a:r>
          </a:p>
          <a:p>
            <a:pPr lvl="3">
              <a:buFont typeface="Wingdings" panose="05000000000000000000" pitchFamily="2" charset="2"/>
              <a:buChar char="§"/>
            </a:pPr>
            <a:r>
              <a:rPr lang="en-US" sz="1600" dirty="0" smtClean="0"/>
              <a:t>s: the secret key</a:t>
            </a:r>
          </a:p>
          <a:p>
            <a:pPr lvl="3">
              <a:buFont typeface="Wingdings" panose="05000000000000000000" pitchFamily="2" charset="2"/>
              <a:buChar char="§"/>
            </a:pPr>
            <a:r>
              <a:rPr lang="en-US" sz="1600" dirty="0" smtClean="0"/>
              <a:t>e: the noise/error </a:t>
            </a:r>
          </a:p>
          <a:p>
            <a:pPr lvl="2">
              <a:buFont typeface="Wingdings" panose="05000000000000000000" pitchFamily="2" charset="2"/>
              <a:buChar char="§"/>
            </a:pPr>
            <a:endParaRPr lang="en-US" sz="1600" dirty="0" smtClean="0"/>
          </a:p>
          <a:p>
            <a:pPr lvl="1">
              <a:buFont typeface="+mj-lt"/>
              <a:buAutoNum type="arabicPeriod"/>
            </a:pPr>
            <a:r>
              <a:rPr lang="en-US" sz="2000" dirty="0" smtClean="0"/>
              <a:t>Code-based</a:t>
            </a:r>
            <a:endParaRPr lang="en-US" sz="2000" dirty="0"/>
          </a:p>
          <a:p>
            <a:pPr lvl="2">
              <a:buFont typeface="Wingdings" panose="05000000000000000000" pitchFamily="2" charset="2"/>
              <a:buChar char="§"/>
            </a:pPr>
            <a:r>
              <a:rPr lang="en-US" sz="1800" dirty="0"/>
              <a:t>Trapdoor function:		</a:t>
            </a:r>
            <a:r>
              <a:rPr lang="en-US" sz="1800" dirty="0" err="1" smtClean="0"/>
              <a:t>m</a:t>
            </a:r>
            <a:r>
              <a:rPr lang="en-US" sz="1800" dirty="0" err="1" smtClean="0">
                <a:latin typeface="Cambria Math" panose="02040503050406030204" pitchFamily="18" charset="0"/>
                <a:ea typeface="Cambria Math" panose="02040503050406030204" pitchFamily="18" charset="0"/>
              </a:rPr>
              <a:t>⋅</a:t>
            </a:r>
            <a:r>
              <a:rPr lang="en-US" sz="1800" dirty="0" err="1" smtClean="0"/>
              <a:t>G</a:t>
            </a:r>
            <a:r>
              <a:rPr lang="en-US" sz="1800" dirty="0" smtClean="0"/>
              <a:t> </a:t>
            </a:r>
            <a:r>
              <a:rPr lang="en-US" sz="1800" dirty="0"/>
              <a:t>+ </a:t>
            </a:r>
            <a:r>
              <a:rPr lang="en-US" sz="1800" dirty="0" smtClean="0"/>
              <a:t>e = c</a:t>
            </a:r>
            <a:endParaRPr lang="en-US" sz="1800" dirty="0"/>
          </a:p>
          <a:p>
            <a:pPr lvl="3">
              <a:buFont typeface="Wingdings" panose="05000000000000000000" pitchFamily="2" charset="2"/>
              <a:buChar char="§"/>
            </a:pPr>
            <a:r>
              <a:rPr lang="en-US" sz="1600" dirty="0" smtClean="0"/>
              <a:t>m, c: the plaintext message and cipher</a:t>
            </a:r>
            <a:endParaRPr lang="en-US" sz="1600" dirty="0"/>
          </a:p>
          <a:p>
            <a:pPr lvl="3">
              <a:buFont typeface="Wingdings" panose="05000000000000000000" pitchFamily="2" charset="2"/>
              <a:buChar char="§"/>
            </a:pPr>
            <a:r>
              <a:rPr lang="en-US" sz="1600" dirty="0" smtClean="0"/>
              <a:t>G: </a:t>
            </a:r>
            <a:r>
              <a:rPr lang="en-US" sz="1600" dirty="0"/>
              <a:t>the </a:t>
            </a:r>
            <a:r>
              <a:rPr lang="en-US" sz="1600" dirty="0" smtClean="0"/>
              <a:t>encoding matrix (secret key)</a:t>
            </a:r>
            <a:endParaRPr lang="en-US" sz="1600" dirty="0"/>
          </a:p>
          <a:p>
            <a:pPr lvl="3">
              <a:buFont typeface="Wingdings" panose="05000000000000000000" pitchFamily="2" charset="2"/>
              <a:buChar char="§"/>
            </a:pPr>
            <a:r>
              <a:rPr lang="en-US" sz="1600" dirty="0"/>
              <a:t>e: the </a:t>
            </a:r>
            <a:r>
              <a:rPr lang="en-US" sz="1600" dirty="0" smtClean="0"/>
              <a:t>error </a:t>
            </a:r>
          </a:p>
          <a:p>
            <a:pPr lvl="3">
              <a:buFont typeface="Wingdings" panose="05000000000000000000" pitchFamily="2" charset="2"/>
              <a:buChar char="§"/>
            </a:pPr>
            <a:endParaRPr lang="en-US" sz="1600" dirty="0"/>
          </a:p>
          <a:p>
            <a:pPr lvl="1">
              <a:buFont typeface="Wingdings" panose="05000000000000000000" pitchFamily="2" charset="2"/>
              <a:buChar char="§"/>
            </a:pPr>
            <a:r>
              <a:rPr lang="en-US" sz="2000" dirty="0" smtClean="0"/>
              <a:t>Both are NP-hard for classical and quantum computers</a:t>
            </a:r>
            <a:endParaRPr lang="en-US" sz="2000" dirty="0"/>
          </a:p>
        </p:txBody>
      </p:sp>
      <p:sp>
        <p:nvSpPr>
          <p:cNvPr id="3" name="Rectangle 2"/>
          <p:cNvSpPr/>
          <p:nvPr/>
        </p:nvSpPr>
        <p:spPr>
          <a:xfrm>
            <a:off x="4114800" y="2097741"/>
            <a:ext cx="1317812" cy="304800"/>
          </a:xfrm>
          <a:prstGeom prst="rect">
            <a:avLst/>
          </a:prstGeom>
          <a:noFill/>
          <a:ln w="127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168590" y="3953436"/>
            <a:ext cx="1317812" cy="304800"/>
          </a:xfrm>
          <a:prstGeom prst="rect">
            <a:avLst/>
          </a:prstGeom>
          <a:noFill/>
          <a:ln w="127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6459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200" y="1600200"/>
            <a:ext cx="8477250" cy="4943475"/>
          </a:xfrm>
        </p:spPr>
        <p:txBody>
          <a:bodyPr>
            <a:normAutofit/>
          </a:bodyPr>
          <a:lstStyle/>
          <a:p>
            <a:r>
              <a:rPr lang="en-US" dirty="0"/>
              <a:t>McEliece </a:t>
            </a:r>
            <a:r>
              <a:rPr lang="en-US" dirty="0" smtClean="0"/>
              <a:t>cryptosystem</a:t>
            </a:r>
            <a:endParaRPr lang="en-US" dirty="0"/>
          </a:p>
          <a:p>
            <a:pPr lvl="2"/>
            <a:r>
              <a:rPr lang="en-US" dirty="0"/>
              <a:t>Error Correction Code (ECC)</a:t>
            </a:r>
          </a:p>
          <a:p>
            <a:pPr lvl="3"/>
            <a:r>
              <a:rPr lang="en-US" dirty="0"/>
              <a:t>A (n, k, t) ECC code C:</a:t>
            </a:r>
          </a:p>
          <a:p>
            <a:pPr lvl="4"/>
            <a:r>
              <a:rPr lang="en-US" dirty="0"/>
              <a:t>k: </a:t>
            </a:r>
            <a:r>
              <a:rPr lang="en-US" dirty="0">
                <a:solidFill>
                  <a:schemeClr val="tx1">
                    <a:lumMod val="50000"/>
                    <a:lumOff val="50000"/>
                  </a:schemeClr>
                </a:solidFill>
              </a:rPr>
              <a:t>size of your message (information)</a:t>
            </a:r>
          </a:p>
          <a:p>
            <a:pPr lvl="4"/>
            <a:r>
              <a:rPr lang="en-US" dirty="0"/>
              <a:t>n: </a:t>
            </a:r>
            <a:r>
              <a:rPr lang="en-US" dirty="0">
                <a:solidFill>
                  <a:schemeClr val="tx1">
                    <a:lumMod val="50000"/>
                    <a:lumOff val="50000"/>
                  </a:schemeClr>
                </a:solidFill>
              </a:rPr>
              <a:t>size of the encoded message (codeword)</a:t>
            </a:r>
          </a:p>
          <a:p>
            <a:pPr lvl="4"/>
            <a:r>
              <a:rPr lang="en-US" dirty="0"/>
              <a:t>t: </a:t>
            </a:r>
            <a:r>
              <a:rPr lang="en-US" dirty="0">
                <a:solidFill>
                  <a:schemeClr val="tx1">
                    <a:lumMod val="50000"/>
                    <a:lumOff val="50000"/>
                  </a:schemeClr>
                </a:solidFill>
              </a:rPr>
              <a:t># of random errors C can tolerate</a:t>
            </a:r>
          </a:p>
          <a:p>
            <a:pPr marL="1828800" lvl="4" indent="0">
              <a:buNone/>
            </a:pPr>
            <a:endParaRPr lang="en-US" dirty="0" smtClean="0"/>
          </a:p>
          <a:p>
            <a:pPr lvl="4"/>
            <a:endParaRPr lang="en-US" dirty="0" smtClean="0"/>
          </a:p>
          <a:p>
            <a:pPr lvl="2"/>
            <a:endParaRPr lang="en-US" dirty="0" smtClean="0"/>
          </a:p>
        </p:txBody>
      </p:sp>
      <p:sp>
        <p:nvSpPr>
          <p:cNvPr id="7" name="Slide Number Placeholder 6"/>
          <p:cNvSpPr>
            <a:spLocks noGrp="1"/>
          </p:cNvSpPr>
          <p:nvPr>
            <p:ph type="sldNum" sz="quarter" idx="12"/>
          </p:nvPr>
        </p:nvSpPr>
        <p:spPr/>
        <p:txBody>
          <a:bodyPr/>
          <a:lstStyle/>
          <a:p>
            <a:fld id="{9041FEBA-683F-B44C-A647-A4FB58DC8725}" type="slidenum">
              <a:rPr lang="en-US" smtClean="0"/>
              <a:t>45</a:t>
            </a:fld>
            <a:endParaRPr lang="en-US"/>
          </a:p>
        </p:txBody>
      </p:sp>
    </p:spTree>
    <p:extLst>
      <p:ext uri="{BB962C8B-B14F-4D97-AF65-F5344CB8AC3E}">
        <p14:creationId xmlns:p14="http://schemas.microsoft.com/office/powerpoint/2010/main" val="32648983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77250" cy="4943475"/>
              </a:xfrm>
            </p:spPr>
            <p:txBody>
              <a:bodyPr>
                <a:normAutofit/>
              </a:bodyPr>
              <a:lstStyle/>
              <a:p>
                <a:r>
                  <a:rPr lang="en-US" dirty="0" smtClean="0"/>
                  <a:t>McEliece</a:t>
                </a:r>
                <a:r>
                  <a:rPr lang="en-US" dirty="0"/>
                  <a:t> </a:t>
                </a:r>
                <a:r>
                  <a:rPr lang="en-US" dirty="0" smtClean="0"/>
                  <a:t>cryptosystem</a:t>
                </a:r>
                <a:endParaRPr lang="en-US" dirty="0"/>
              </a:p>
              <a:p>
                <a:pPr lvl="2"/>
                <a:r>
                  <a:rPr lang="en-US" dirty="0" smtClean="0"/>
                  <a:t>Error Correction Code (ECC)</a:t>
                </a:r>
              </a:p>
              <a:p>
                <a:pPr lvl="3"/>
                <a:r>
                  <a:rPr lang="en-US" dirty="0" smtClean="0"/>
                  <a:t>A (n, k, t) ECC code C:</a:t>
                </a:r>
              </a:p>
              <a:p>
                <a:pPr lvl="4"/>
                <a:r>
                  <a:rPr lang="en-US" dirty="0" smtClean="0"/>
                  <a:t>k: </a:t>
                </a:r>
                <a:r>
                  <a:rPr lang="en-US" dirty="0" smtClean="0">
                    <a:solidFill>
                      <a:schemeClr val="tx1">
                        <a:lumMod val="50000"/>
                        <a:lumOff val="50000"/>
                      </a:schemeClr>
                    </a:solidFill>
                  </a:rPr>
                  <a:t>size of your message (information)</a:t>
                </a:r>
              </a:p>
              <a:p>
                <a:pPr lvl="4"/>
                <a:r>
                  <a:rPr lang="en-US" dirty="0" smtClean="0"/>
                  <a:t>n: </a:t>
                </a:r>
                <a:r>
                  <a:rPr lang="en-US" dirty="0">
                    <a:solidFill>
                      <a:schemeClr val="tx1">
                        <a:lumMod val="50000"/>
                        <a:lumOff val="50000"/>
                      </a:schemeClr>
                    </a:solidFill>
                  </a:rPr>
                  <a:t>size of the encoded message (codeword)</a:t>
                </a:r>
              </a:p>
              <a:p>
                <a:pPr lvl="4"/>
                <a:r>
                  <a:rPr lang="en-US" dirty="0" smtClean="0"/>
                  <a:t>t: </a:t>
                </a:r>
                <a:r>
                  <a:rPr lang="en-US" dirty="0">
                    <a:solidFill>
                      <a:schemeClr val="tx1">
                        <a:lumMod val="50000"/>
                        <a:lumOff val="50000"/>
                      </a:schemeClr>
                    </a:solidFill>
                  </a:rPr>
                  <a:t># of random errors C can tolerate</a:t>
                </a:r>
              </a:p>
              <a:p>
                <a:pPr marL="1828800" lvl="4" indent="0">
                  <a:buNone/>
                </a:pPr>
                <a:endParaRPr lang="en-US" dirty="0" smtClean="0"/>
              </a:p>
              <a:p>
                <a:pPr lvl="3"/>
                <a:r>
                  <a:rPr lang="en-US" dirty="0" smtClean="0"/>
                  <a:t>Generating matrix G for C:</a:t>
                </a:r>
              </a:p>
              <a:p>
                <a:pPr lvl="3"/>
                <a:endParaRPr lang="en-US" dirty="0"/>
              </a:p>
              <a:p>
                <a:pPr lvl="3"/>
                <a:endParaRPr lang="en-US" dirty="0" smtClean="0"/>
              </a:p>
              <a:p>
                <a:pPr marL="1371600" lvl="3" indent="0">
                  <a:buNone/>
                </a:pPr>
                <a:endParaRPr lang="en-US" dirty="0" smtClean="0"/>
              </a:p>
              <a:p>
                <a:pPr lvl="3"/>
                <a:r>
                  <a:rPr lang="en-US" dirty="0" smtClean="0"/>
                  <a:t>When m is encoded by </a:t>
                </a:r>
                <a:r>
                  <a:rPr lang="en-US" dirty="0" smtClean="0">
                    <a:solidFill>
                      <a:srgbClr val="0070C0"/>
                    </a:solidFill>
                  </a:rPr>
                  <a:t>G</a:t>
                </a:r>
                <a:r>
                  <a:rPr lang="en-US" dirty="0" smtClean="0"/>
                  <a:t> to </a:t>
                </a:r>
                <a:r>
                  <a:rPr lang="en-US" dirty="0" smtClean="0">
                    <a:solidFill>
                      <a:srgbClr val="0070C0"/>
                    </a:solidFill>
                  </a:rPr>
                  <a:t>C</a:t>
                </a:r>
                <a:r>
                  <a:rPr lang="en-US" dirty="0" smtClean="0"/>
                  <a:t>, it is able to be recovered even after being distorted by t errors</a:t>
                </a:r>
              </a:p>
              <a:p>
                <a:pPr lvl="4"/>
                <a:r>
                  <a:rPr lang="en-US" dirty="0" smtClean="0"/>
                  <a:t>Err-correct (</a:t>
                </a:r>
                <a:r>
                  <a:rPr lang="en-US" dirty="0">
                    <a:solidFill>
                      <a:srgbClr val="0070C0"/>
                    </a:solidFill>
                  </a:rPr>
                  <a:t>C</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dirty="0" smtClean="0">
                    <a:solidFill>
                      <a:srgbClr val="FF6600"/>
                    </a:solidFill>
                  </a:rPr>
                  <a:t>e</a:t>
                </a:r>
                <a:r>
                  <a:rPr lang="en-US" dirty="0" smtClean="0"/>
                  <a:t>) = m</a:t>
                </a:r>
                <a:endParaRPr lang="en-US" baseline="30000" dirty="0"/>
              </a:p>
              <a:p>
                <a:pPr lvl="4"/>
                <a:endParaRPr lang="en-US" dirty="0" smtClean="0"/>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77250" cy="4943475"/>
              </a:xfrm>
              <a:blipFill>
                <a:blip r:embed="rId2"/>
                <a:stretch>
                  <a:fillRect l="-1222" t="-1358"/>
                </a:stretch>
              </a:blipFill>
            </p:spPr>
            <p:txBody>
              <a:bodyPr/>
              <a:lstStyle/>
              <a:p>
                <a:r>
                  <a:rPr lang="en-US">
                    <a:noFill/>
                  </a:rPr>
                  <a:t> </a:t>
                </a:r>
              </a:p>
            </p:txBody>
          </p:sp>
        </mc:Fallback>
      </mc:AlternateContent>
      <p:sp>
        <p:nvSpPr>
          <p:cNvPr id="4" name="Rectangle 3"/>
          <p:cNvSpPr/>
          <p:nvPr/>
        </p:nvSpPr>
        <p:spPr>
          <a:xfrm rot="16200000">
            <a:off x="2385773" y="4785137"/>
            <a:ext cx="714378" cy="238126"/>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chemeClr val="tx1"/>
                </a:solidFill>
                <a:latin typeface="Avenir Book" panose="02000503020000020003" pitchFamily="2" charset="0"/>
              </a:rPr>
              <a:t>m</a:t>
            </a:r>
            <a:endParaRPr lang="en-US" sz="1600" dirty="0">
              <a:solidFill>
                <a:schemeClr val="tx1"/>
              </a:solidFill>
              <a:latin typeface="Avenir Book" panose="02000503020000020003" pitchFamily="2" charset="0"/>
            </a:endParaRPr>
          </a:p>
        </p:txBody>
      </p:sp>
      <p:sp>
        <p:nvSpPr>
          <p:cNvPr id="9" name="Rectangle 8"/>
          <p:cNvSpPr/>
          <p:nvPr/>
        </p:nvSpPr>
        <p:spPr>
          <a:xfrm>
            <a:off x="3361851" y="4551775"/>
            <a:ext cx="1676401" cy="709614"/>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70C0"/>
                </a:solidFill>
                <a:latin typeface="Avenir Book" panose="02000503020000020003" pitchFamily="2" charset="0"/>
              </a:rPr>
              <a:t>G</a:t>
            </a:r>
            <a:endParaRPr lang="en-US" sz="1600" dirty="0">
              <a:solidFill>
                <a:srgbClr val="0070C0"/>
              </a:solidFill>
              <a:latin typeface="Avenir Book" panose="02000503020000020003" pitchFamily="2" charset="0"/>
            </a:endParaRPr>
          </a:p>
        </p:txBody>
      </p:sp>
      <p:sp>
        <p:nvSpPr>
          <p:cNvPr id="6" name="TextBox 5"/>
          <p:cNvSpPr txBox="1"/>
          <p:nvPr/>
        </p:nvSpPr>
        <p:spPr>
          <a:xfrm>
            <a:off x="2398431" y="4721916"/>
            <a:ext cx="284052" cy="338554"/>
          </a:xfrm>
          <a:prstGeom prst="rect">
            <a:avLst/>
          </a:prstGeom>
          <a:noFill/>
        </p:spPr>
        <p:txBody>
          <a:bodyPr wrap="none" rtlCol="0">
            <a:spAutoFit/>
          </a:bodyPr>
          <a:lstStyle/>
          <a:p>
            <a:r>
              <a:rPr lang="en-US" sz="1600" dirty="0" smtClean="0">
                <a:latin typeface="Avenir Book" panose="02000503020000020003" pitchFamily="2" charset="0"/>
              </a:rPr>
              <a:t>k</a:t>
            </a:r>
            <a:endParaRPr lang="en-US" sz="1600" dirty="0">
              <a:latin typeface="Avenir Book" panose="02000503020000020003" pitchFamily="2" charset="0"/>
            </a:endParaRPr>
          </a:p>
        </p:txBody>
      </p:sp>
      <p:sp>
        <p:nvSpPr>
          <p:cNvPr id="11" name="TextBox 10"/>
          <p:cNvSpPr txBox="1"/>
          <p:nvPr/>
        </p:nvSpPr>
        <p:spPr>
          <a:xfrm>
            <a:off x="2588656" y="4286453"/>
            <a:ext cx="298480" cy="338554"/>
          </a:xfrm>
          <a:prstGeom prst="rect">
            <a:avLst/>
          </a:prstGeom>
          <a:noFill/>
        </p:spPr>
        <p:txBody>
          <a:bodyPr wrap="square" rtlCol="0">
            <a:spAutoFit/>
          </a:bodyPr>
          <a:lstStyle/>
          <a:p>
            <a:r>
              <a:rPr lang="en-US" sz="1600" dirty="0" smtClean="0">
                <a:latin typeface="Avenir Book" panose="02000503020000020003" pitchFamily="2" charset="0"/>
              </a:rPr>
              <a:t>1</a:t>
            </a:r>
            <a:endParaRPr lang="en-US" sz="1600" dirty="0">
              <a:latin typeface="Avenir Book" panose="02000503020000020003" pitchFamily="2" charset="0"/>
            </a:endParaRPr>
          </a:p>
        </p:txBody>
      </p:sp>
      <p:sp>
        <p:nvSpPr>
          <p:cNvPr id="12" name="TextBox 11"/>
          <p:cNvSpPr txBox="1"/>
          <p:nvPr/>
        </p:nvSpPr>
        <p:spPr>
          <a:xfrm>
            <a:off x="3142937" y="4721916"/>
            <a:ext cx="284052" cy="338554"/>
          </a:xfrm>
          <a:prstGeom prst="rect">
            <a:avLst/>
          </a:prstGeom>
          <a:noFill/>
        </p:spPr>
        <p:txBody>
          <a:bodyPr wrap="none" rtlCol="0">
            <a:spAutoFit/>
          </a:bodyPr>
          <a:lstStyle/>
          <a:p>
            <a:r>
              <a:rPr lang="en-US" sz="1600" dirty="0" smtClean="0">
                <a:solidFill>
                  <a:srgbClr val="0070C0"/>
                </a:solidFill>
                <a:latin typeface="Avenir Book" panose="02000503020000020003" pitchFamily="2" charset="0"/>
              </a:rPr>
              <a:t>k</a:t>
            </a:r>
            <a:endParaRPr lang="en-US" sz="1600" dirty="0">
              <a:solidFill>
                <a:srgbClr val="0070C0"/>
              </a:solidFill>
              <a:latin typeface="Avenir Book" panose="02000503020000020003" pitchFamily="2" charset="0"/>
            </a:endParaRPr>
          </a:p>
        </p:txBody>
      </p:sp>
      <p:sp>
        <p:nvSpPr>
          <p:cNvPr id="13" name="TextBox 12"/>
          <p:cNvSpPr txBox="1"/>
          <p:nvPr/>
        </p:nvSpPr>
        <p:spPr>
          <a:xfrm>
            <a:off x="4058733" y="4247253"/>
            <a:ext cx="298480" cy="338554"/>
          </a:xfrm>
          <a:prstGeom prst="rect">
            <a:avLst/>
          </a:prstGeom>
          <a:noFill/>
        </p:spPr>
        <p:txBody>
          <a:bodyPr wrap="none" rtlCol="0">
            <a:spAutoFit/>
          </a:bodyPr>
          <a:lstStyle/>
          <a:p>
            <a:r>
              <a:rPr lang="en-US" sz="1600" dirty="0" smtClean="0">
                <a:solidFill>
                  <a:srgbClr val="0070C0"/>
                </a:solidFill>
                <a:latin typeface="Avenir Book" panose="02000503020000020003" pitchFamily="2" charset="0"/>
              </a:rPr>
              <a:t>n</a:t>
            </a:r>
            <a:endParaRPr lang="en-US" sz="1600" dirty="0">
              <a:solidFill>
                <a:srgbClr val="0070C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8" name="Rectangle 7"/>
              <p:cNvSpPr/>
              <p:nvPr/>
            </p:nvSpPr>
            <p:spPr>
              <a:xfrm>
                <a:off x="1969728" y="4717241"/>
                <a:ext cx="275822" cy="338554"/>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oMath>
                  </m:oMathPara>
                </a14:m>
                <a:endParaRPr lang="en-US" sz="1600" dirty="0">
                  <a:solidFill>
                    <a:schemeClr val="tx1"/>
                  </a:solidFill>
                  <a:latin typeface="Avenir Book" panose="02000503020000020003" pitchFamily="2"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969728" y="4717241"/>
                <a:ext cx="275822" cy="338554"/>
              </a:xfrm>
              <a:prstGeom prst="rect">
                <a:avLst/>
              </a:prstGeom>
              <a:blipFill>
                <a:blip r:embed="rId3"/>
                <a:stretch>
                  <a:fillRect r="-342222"/>
                </a:stretch>
              </a:blipFill>
            </p:spPr>
            <p:txBody>
              <a:bodyPr/>
              <a:lstStyle/>
              <a:p>
                <a:r>
                  <a:rPr lang="en-US">
                    <a:noFill/>
                  </a:rPr>
                  <a:t> </a:t>
                </a:r>
              </a:p>
            </p:txBody>
          </p:sp>
        </mc:Fallback>
      </mc:AlternateContent>
      <p:sp>
        <p:nvSpPr>
          <p:cNvPr id="19" name="Rectangle 18"/>
          <p:cNvSpPr/>
          <p:nvPr/>
        </p:nvSpPr>
        <p:spPr>
          <a:xfrm rot="16200000">
            <a:off x="6200109" y="4095313"/>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p:sp>
        <p:nvSpPr>
          <p:cNvPr id="20" name="TextBox 19"/>
          <p:cNvSpPr txBox="1"/>
          <p:nvPr/>
        </p:nvSpPr>
        <p:spPr>
          <a:xfrm>
            <a:off x="6159041" y="4490514"/>
            <a:ext cx="298480" cy="338554"/>
          </a:xfrm>
          <a:prstGeom prst="rect">
            <a:avLst/>
          </a:prstGeom>
          <a:noFill/>
        </p:spPr>
        <p:txBody>
          <a:bodyPr wrap="none" rtlCol="0">
            <a:spAutoFit/>
          </a:bodyPr>
          <a:lstStyle/>
          <a:p>
            <a:r>
              <a:rPr lang="en-US" sz="1600" dirty="0" smtClean="0">
                <a:solidFill>
                  <a:srgbClr val="0070C0"/>
                </a:solidFill>
                <a:latin typeface="Avenir Book" panose="02000503020000020003" pitchFamily="2" charset="0"/>
              </a:rPr>
              <a:t>n</a:t>
            </a:r>
            <a:endParaRPr lang="en-US" sz="1600" dirty="0">
              <a:solidFill>
                <a:srgbClr val="0070C0"/>
              </a:solidFill>
              <a:latin typeface="Avenir Book" panose="02000503020000020003" pitchFamily="2" charset="0"/>
            </a:endParaRPr>
          </a:p>
        </p:txBody>
      </p:sp>
      <p:sp>
        <p:nvSpPr>
          <p:cNvPr id="21" name="TextBox 20"/>
          <p:cNvSpPr txBox="1"/>
          <p:nvPr/>
        </p:nvSpPr>
        <p:spPr>
          <a:xfrm>
            <a:off x="7142947" y="4748848"/>
            <a:ext cx="298480" cy="338554"/>
          </a:xfrm>
          <a:prstGeom prst="rect">
            <a:avLst/>
          </a:prstGeom>
          <a:noFill/>
        </p:spPr>
        <p:txBody>
          <a:bodyPr wrap="none" rtlCol="0">
            <a:spAutoFit/>
          </a:bodyPr>
          <a:lstStyle/>
          <a:p>
            <a:r>
              <a:rPr lang="en-US" sz="1600" dirty="0" smtClean="0">
                <a:solidFill>
                  <a:srgbClr val="0070C0"/>
                </a:solidFill>
                <a:latin typeface="Avenir Book" panose="02000503020000020003" pitchFamily="2" charset="0"/>
              </a:rPr>
              <a:t>1</a:t>
            </a:r>
            <a:endParaRPr lang="en-US" sz="1600" dirty="0">
              <a:solidFill>
                <a:srgbClr val="0070C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23" name="Rectangle 22"/>
              <p:cNvSpPr/>
              <p:nvPr/>
            </p:nvSpPr>
            <p:spPr>
              <a:xfrm>
                <a:off x="4188498" y="4736441"/>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4188498" y="4736441"/>
                <a:ext cx="1319592" cy="338554"/>
              </a:xfrm>
              <a:prstGeom prst="rect">
                <a:avLst/>
              </a:prstGeom>
              <a:blipFill>
                <a:blip r:embed="rId4"/>
                <a:stretch>
                  <a:fillRect/>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9041FEBA-683F-B44C-A647-A4FB58DC8725}" type="slidenum">
              <a:rPr lang="en-US" smtClean="0"/>
              <a:t>46</a:t>
            </a:fld>
            <a:endParaRPr lang="en-US"/>
          </a:p>
        </p:txBody>
      </p:sp>
    </p:spTree>
    <p:extLst>
      <p:ext uri="{BB962C8B-B14F-4D97-AF65-F5344CB8AC3E}">
        <p14:creationId xmlns:p14="http://schemas.microsoft.com/office/powerpoint/2010/main" val="1206341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77250" cy="4943475"/>
              </a:xfrm>
            </p:spPr>
            <p:txBody>
              <a:bodyPr>
                <a:normAutofit/>
              </a:bodyPr>
              <a:lstStyle/>
              <a:p>
                <a:r>
                  <a:rPr lang="en-US" dirty="0" smtClean="0"/>
                  <a:t>McEliece</a:t>
                </a:r>
                <a:r>
                  <a:rPr lang="en-US" dirty="0"/>
                  <a:t> </a:t>
                </a:r>
                <a:r>
                  <a:rPr lang="en-US" dirty="0" smtClean="0"/>
                  <a:t>cryptosystem</a:t>
                </a:r>
                <a:endParaRPr lang="en-US" dirty="0"/>
              </a:p>
              <a:p>
                <a:pPr lvl="2"/>
                <a:r>
                  <a:rPr lang="en-US" dirty="0" smtClean="0"/>
                  <a:t>Error Correction Code (ECC)</a:t>
                </a:r>
              </a:p>
              <a:p>
                <a:pPr lvl="3"/>
                <a:r>
                  <a:rPr lang="en-US" dirty="0" smtClean="0"/>
                  <a:t>A (n, k, t) ECC code C:</a:t>
                </a:r>
              </a:p>
              <a:p>
                <a:pPr lvl="4"/>
                <a:r>
                  <a:rPr lang="en-US" dirty="0" smtClean="0"/>
                  <a:t>k: </a:t>
                </a:r>
                <a:r>
                  <a:rPr lang="en-US" dirty="0" smtClean="0">
                    <a:solidFill>
                      <a:schemeClr val="tx1">
                        <a:lumMod val="50000"/>
                        <a:lumOff val="50000"/>
                      </a:schemeClr>
                    </a:solidFill>
                  </a:rPr>
                  <a:t>size of your message (information)</a:t>
                </a:r>
              </a:p>
              <a:p>
                <a:pPr lvl="4"/>
                <a:r>
                  <a:rPr lang="en-US" dirty="0" smtClean="0"/>
                  <a:t>n: </a:t>
                </a:r>
                <a:r>
                  <a:rPr lang="en-US" dirty="0">
                    <a:solidFill>
                      <a:schemeClr val="tx1">
                        <a:lumMod val="50000"/>
                        <a:lumOff val="50000"/>
                      </a:schemeClr>
                    </a:solidFill>
                  </a:rPr>
                  <a:t>size of the encoded message (codeword)</a:t>
                </a:r>
              </a:p>
              <a:p>
                <a:pPr lvl="4"/>
                <a:r>
                  <a:rPr lang="en-US" dirty="0" smtClean="0"/>
                  <a:t>t: </a:t>
                </a:r>
                <a:r>
                  <a:rPr lang="en-US" dirty="0">
                    <a:solidFill>
                      <a:schemeClr val="tx1">
                        <a:lumMod val="50000"/>
                        <a:lumOff val="50000"/>
                      </a:schemeClr>
                    </a:solidFill>
                  </a:rPr>
                  <a:t># of random errors C can tolerate</a:t>
                </a:r>
              </a:p>
              <a:p>
                <a:pPr marL="1828800" lvl="4" indent="0">
                  <a:buNone/>
                </a:pPr>
                <a:endParaRPr lang="en-US" dirty="0" smtClean="0"/>
              </a:p>
              <a:p>
                <a:pPr lvl="3"/>
                <a:r>
                  <a:rPr lang="en-US" dirty="0" smtClean="0"/>
                  <a:t>Generating matrix G for C:</a:t>
                </a:r>
              </a:p>
              <a:p>
                <a:pPr lvl="3"/>
                <a:endParaRPr lang="en-US" dirty="0"/>
              </a:p>
              <a:p>
                <a:pPr lvl="3"/>
                <a:endParaRPr lang="en-US" dirty="0" smtClean="0"/>
              </a:p>
              <a:p>
                <a:pPr marL="1371600" lvl="3" indent="0">
                  <a:buNone/>
                </a:pPr>
                <a:endParaRPr lang="en-US" dirty="0" smtClean="0"/>
              </a:p>
              <a:p>
                <a:pPr lvl="3"/>
                <a:r>
                  <a:rPr lang="en-US" dirty="0" smtClean="0"/>
                  <a:t>When m is encoded by </a:t>
                </a:r>
                <a:r>
                  <a:rPr lang="en-US" dirty="0" smtClean="0">
                    <a:solidFill>
                      <a:srgbClr val="0070C0"/>
                    </a:solidFill>
                  </a:rPr>
                  <a:t>G</a:t>
                </a:r>
                <a:r>
                  <a:rPr lang="en-US" dirty="0" smtClean="0"/>
                  <a:t> to </a:t>
                </a:r>
                <a:r>
                  <a:rPr lang="en-US" dirty="0" smtClean="0">
                    <a:solidFill>
                      <a:srgbClr val="0070C0"/>
                    </a:solidFill>
                  </a:rPr>
                  <a:t>C</a:t>
                </a:r>
                <a:r>
                  <a:rPr lang="en-US" dirty="0" smtClean="0"/>
                  <a:t>, it is able to be recovered even after being distorted by t errors</a:t>
                </a:r>
              </a:p>
              <a:p>
                <a:pPr lvl="4"/>
                <a:r>
                  <a:rPr lang="en-US" dirty="0" smtClean="0"/>
                  <a:t>Err-correct (</a:t>
                </a:r>
                <a:r>
                  <a:rPr lang="en-US" dirty="0">
                    <a:solidFill>
                      <a:srgbClr val="0070C0"/>
                    </a:solidFill>
                  </a:rPr>
                  <a:t>C</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r>
                  <a:rPr lang="en-US" dirty="0" smtClean="0">
                    <a:solidFill>
                      <a:srgbClr val="FF6600"/>
                    </a:solidFill>
                  </a:rPr>
                  <a:t>e</a:t>
                </a:r>
                <a:r>
                  <a:rPr lang="en-US" dirty="0" smtClean="0"/>
                  <a:t>) = m</a:t>
                </a:r>
                <a:endParaRPr lang="en-US" baseline="30000" dirty="0"/>
              </a:p>
              <a:p>
                <a:pPr lvl="4"/>
                <a:endParaRPr lang="en-US" dirty="0" smtClean="0"/>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77250" cy="4943475"/>
              </a:xfrm>
              <a:blipFill>
                <a:blip r:embed="rId2"/>
                <a:stretch>
                  <a:fillRect l="-1222" t="-1358"/>
                </a:stretch>
              </a:blipFill>
            </p:spPr>
            <p:txBody>
              <a:bodyPr/>
              <a:lstStyle/>
              <a:p>
                <a:r>
                  <a:rPr lang="en-US">
                    <a:noFill/>
                  </a:rPr>
                  <a:t> </a:t>
                </a:r>
              </a:p>
            </p:txBody>
          </p:sp>
        </mc:Fallback>
      </mc:AlternateContent>
      <p:sp>
        <p:nvSpPr>
          <p:cNvPr id="4" name="Rectangle 3"/>
          <p:cNvSpPr/>
          <p:nvPr/>
        </p:nvSpPr>
        <p:spPr>
          <a:xfrm rot="16200000">
            <a:off x="2385773" y="4785137"/>
            <a:ext cx="714378" cy="238126"/>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chemeClr val="tx1"/>
                </a:solidFill>
                <a:latin typeface="Avenir Book" panose="02000503020000020003" pitchFamily="2" charset="0"/>
              </a:rPr>
              <a:t>m</a:t>
            </a:r>
            <a:endParaRPr lang="en-US" sz="1600" dirty="0">
              <a:solidFill>
                <a:schemeClr val="tx1"/>
              </a:solidFill>
              <a:latin typeface="Avenir Book" panose="02000503020000020003" pitchFamily="2" charset="0"/>
            </a:endParaRPr>
          </a:p>
        </p:txBody>
      </p:sp>
      <p:sp>
        <p:nvSpPr>
          <p:cNvPr id="9" name="Rectangle 8"/>
          <p:cNvSpPr/>
          <p:nvPr/>
        </p:nvSpPr>
        <p:spPr>
          <a:xfrm>
            <a:off x="3361851" y="4551775"/>
            <a:ext cx="1676401" cy="709614"/>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70C0"/>
                </a:solidFill>
                <a:latin typeface="Avenir Book" panose="02000503020000020003" pitchFamily="2" charset="0"/>
              </a:rPr>
              <a:t>G</a:t>
            </a:r>
            <a:endParaRPr lang="en-US" sz="1600" dirty="0">
              <a:solidFill>
                <a:srgbClr val="0070C0"/>
              </a:solidFill>
              <a:latin typeface="Avenir Book" panose="02000503020000020003" pitchFamily="2" charset="0"/>
            </a:endParaRPr>
          </a:p>
        </p:txBody>
      </p:sp>
      <p:sp>
        <p:nvSpPr>
          <p:cNvPr id="6" name="TextBox 5"/>
          <p:cNvSpPr txBox="1"/>
          <p:nvPr/>
        </p:nvSpPr>
        <p:spPr>
          <a:xfrm>
            <a:off x="2398431" y="4721916"/>
            <a:ext cx="284052" cy="338554"/>
          </a:xfrm>
          <a:prstGeom prst="rect">
            <a:avLst/>
          </a:prstGeom>
          <a:noFill/>
        </p:spPr>
        <p:txBody>
          <a:bodyPr wrap="none" rtlCol="0">
            <a:spAutoFit/>
          </a:bodyPr>
          <a:lstStyle/>
          <a:p>
            <a:r>
              <a:rPr lang="en-US" sz="1600" dirty="0" smtClean="0">
                <a:latin typeface="Avenir Book" panose="02000503020000020003" pitchFamily="2" charset="0"/>
              </a:rPr>
              <a:t>k</a:t>
            </a:r>
            <a:endParaRPr lang="en-US" sz="1600" dirty="0">
              <a:latin typeface="Avenir Book" panose="02000503020000020003" pitchFamily="2" charset="0"/>
            </a:endParaRPr>
          </a:p>
        </p:txBody>
      </p:sp>
      <p:sp>
        <p:nvSpPr>
          <p:cNvPr id="11" name="TextBox 10"/>
          <p:cNvSpPr txBox="1"/>
          <p:nvPr/>
        </p:nvSpPr>
        <p:spPr>
          <a:xfrm>
            <a:off x="2588656" y="4286453"/>
            <a:ext cx="298480" cy="338554"/>
          </a:xfrm>
          <a:prstGeom prst="rect">
            <a:avLst/>
          </a:prstGeom>
          <a:noFill/>
        </p:spPr>
        <p:txBody>
          <a:bodyPr wrap="square" rtlCol="0">
            <a:spAutoFit/>
          </a:bodyPr>
          <a:lstStyle/>
          <a:p>
            <a:r>
              <a:rPr lang="en-US" sz="1600" dirty="0" smtClean="0">
                <a:latin typeface="Avenir Book" panose="02000503020000020003" pitchFamily="2" charset="0"/>
              </a:rPr>
              <a:t>1</a:t>
            </a:r>
            <a:endParaRPr lang="en-US" sz="1600" dirty="0">
              <a:latin typeface="Avenir Book" panose="02000503020000020003" pitchFamily="2" charset="0"/>
            </a:endParaRPr>
          </a:p>
        </p:txBody>
      </p:sp>
      <p:sp>
        <p:nvSpPr>
          <p:cNvPr id="12" name="TextBox 11"/>
          <p:cNvSpPr txBox="1"/>
          <p:nvPr/>
        </p:nvSpPr>
        <p:spPr>
          <a:xfrm>
            <a:off x="3142937" y="4721916"/>
            <a:ext cx="284052" cy="338554"/>
          </a:xfrm>
          <a:prstGeom prst="rect">
            <a:avLst/>
          </a:prstGeom>
          <a:noFill/>
        </p:spPr>
        <p:txBody>
          <a:bodyPr wrap="none" rtlCol="0">
            <a:spAutoFit/>
          </a:bodyPr>
          <a:lstStyle/>
          <a:p>
            <a:r>
              <a:rPr lang="en-US" sz="1600" dirty="0" smtClean="0">
                <a:solidFill>
                  <a:srgbClr val="0070C0"/>
                </a:solidFill>
                <a:latin typeface="Avenir Book" panose="02000503020000020003" pitchFamily="2" charset="0"/>
              </a:rPr>
              <a:t>k</a:t>
            </a:r>
            <a:endParaRPr lang="en-US" sz="1600" dirty="0">
              <a:solidFill>
                <a:srgbClr val="0070C0"/>
              </a:solidFill>
              <a:latin typeface="Avenir Book" panose="02000503020000020003" pitchFamily="2" charset="0"/>
            </a:endParaRPr>
          </a:p>
        </p:txBody>
      </p:sp>
      <p:sp>
        <p:nvSpPr>
          <p:cNvPr id="13" name="TextBox 12"/>
          <p:cNvSpPr txBox="1"/>
          <p:nvPr/>
        </p:nvSpPr>
        <p:spPr>
          <a:xfrm>
            <a:off x="4058733" y="4247253"/>
            <a:ext cx="298480" cy="338554"/>
          </a:xfrm>
          <a:prstGeom prst="rect">
            <a:avLst/>
          </a:prstGeom>
          <a:noFill/>
        </p:spPr>
        <p:txBody>
          <a:bodyPr wrap="none" rtlCol="0">
            <a:spAutoFit/>
          </a:bodyPr>
          <a:lstStyle/>
          <a:p>
            <a:r>
              <a:rPr lang="en-US" sz="1600" dirty="0" smtClean="0">
                <a:solidFill>
                  <a:srgbClr val="0070C0"/>
                </a:solidFill>
                <a:latin typeface="Avenir Book" panose="02000503020000020003" pitchFamily="2" charset="0"/>
              </a:rPr>
              <a:t>n</a:t>
            </a:r>
            <a:endParaRPr lang="en-US" sz="1600" dirty="0">
              <a:solidFill>
                <a:srgbClr val="0070C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8" name="Rectangle 7"/>
              <p:cNvSpPr/>
              <p:nvPr/>
            </p:nvSpPr>
            <p:spPr>
              <a:xfrm>
                <a:off x="1969728" y="4717241"/>
                <a:ext cx="275822" cy="338554"/>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oMath>
                  </m:oMathPara>
                </a14:m>
                <a:endParaRPr lang="en-US" sz="1600" dirty="0">
                  <a:solidFill>
                    <a:schemeClr val="tx1"/>
                  </a:solidFill>
                  <a:latin typeface="Avenir Book" panose="02000503020000020003" pitchFamily="2"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969728" y="4717241"/>
                <a:ext cx="275822" cy="338554"/>
              </a:xfrm>
              <a:prstGeom prst="rect">
                <a:avLst/>
              </a:prstGeom>
              <a:blipFill>
                <a:blip r:embed="rId3"/>
                <a:stretch>
                  <a:fillRect r="-342222"/>
                </a:stretch>
              </a:blipFill>
            </p:spPr>
            <p:txBody>
              <a:bodyPr/>
              <a:lstStyle/>
              <a:p>
                <a:r>
                  <a:rPr lang="en-US">
                    <a:noFill/>
                  </a:rPr>
                  <a:t> </a:t>
                </a:r>
              </a:p>
            </p:txBody>
          </p:sp>
        </mc:Fallback>
      </mc:AlternateContent>
      <p:sp>
        <p:nvSpPr>
          <p:cNvPr id="19" name="Rectangle 18"/>
          <p:cNvSpPr/>
          <p:nvPr/>
        </p:nvSpPr>
        <p:spPr>
          <a:xfrm rot="16200000">
            <a:off x="6200109" y="4095313"/>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p:sp>
        <p:nvSpPr>
          <p:cNvPr id="20" name="TextBox 19"/>
          <p:cNvSpPr txBox="1"/>
          <p:nvPr/>
        </p:nvSpPr>
        <p:spPr>
          <a:xfrm>
            <a:off x="6159041" y="4490514"/>
            <a:ext cx="298480" cy="338554"/>
          </a:xfrm>
          <a:prstGeom prst="rect">
            <a:avLst/>
          </a:prstGeom>
          <a:noFill/>
        </p:spPr>
        <p:txBody>
          <a:bodyPr wrap="none" rtlCol="0">
            <a:spAutoFit/>
          </a:bodyPr>
          <a:lstStyle/>
          <a:p>
            <a:r>
              <a:rPr lang="en-US" sz="1600" dirty="0" smtClean="0">
                <a:solidFill>
                  <a:srgbClr val="0070C0"/>
                </a:solidFill>
                <a:latin typeface="Avenir Book" panose="02000503020000020003" pitchFamily="2" charset="0"/>
              </a:rPr>
              <a:t>n</a:t>
            </a:r>
            <a:endParaRPr lang="en-US" sz="1600" dirty="0">
              <a:solidFill>
                <a:srgbClr val="0070C0"/>
              </a:solidFill>
              <a:latin typeface="Avenir Book" panose="02000503020000020003" pitchFamily="2" charset="0"/>
            </a:endParaRPr>
          </a:p>
        </p:txBody>
      </p:sp>
      <p:sp>
        <p:nvSpPr>
          <p:cNvPr id="21" name="TextBox 20"/>
          <p:cNvSpPr txBox="1"/>
          <p:nvPr/>
        </p:nvSpPr>
        <p:spPr>
          <a:xfrm>
            <a:off x="7142947" y="4748848"/>
            <a:ext cx="298480" cy="338554"/>
          </a:xfrm>
          <a:prstGeom prst="rect">
            <a:avLst/>
          </a:prstGeom>
          <a:noFill/>
        </p:spPr>
        <p:txBody>
          <a:bodyPr wrap="none" rtlCol="0">
            <a:spAutoFit/>
          </a:bodyPr>
          <a:lstStyle/>
          <a:p>
            <a:r>
              <a:rPr lang="en-US" sz="1600" dirty="0" smtClean="0">
                <a:solidFill>
                  <a:srgbClr val="0070C0"/>
                </a:solidFill>
                <a:latin typeface="Avenir Book" panose="02000503020000020003" pitchFamily="2" charset="0"/>
              </a:rPr>
              <a:t>1</a:t>
            </a:r>
            <a:endParaRPr lang="en-US" sz="1600" dirty="0">
              <a:solidFill>
                <a:srgbClr val="0070C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23" name="Rectangle 22"/>
              <p:cNvSpPr/>
              <p:nvPr/>
            </p:nvSpPr>
            <p:spPr>
              <a:xfrm>
                <a:off x="4188498" y="4736441"/>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4188498" y="4736441"/>
                <a:ext cx="1319592" cy="338554"/>
              </a:xfrm>
              <a:prstGeom prst="rect">
                <a:avLst/>
              </a:prstGeom>
              <a:blipFill>
                <a:blip r:embed="rId4"/>
                <a:stretch>
                  <a:fillRect/>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9041FEBA-683F-B44C-A647-A4FB58DC8725}" type="slidenum">
              <a:rPr lang="en-US" smtClean="0"/>
              <a:t>47</a:t>
            </a:fld>
            <a:endParaRPr lang="en-US"/>
          </a:p>
        </p:txBody>
      </p:sp>
      <p:sp>
        <p:nvSpPr>
          <p:cNvPr id="16" name="TextBox 15"/>
          <p:cNvSpPr txBox="1"/>
          <p:nvPr/>
        </p:nvSpPr>
        <p:spPr>
          <a:xfrm rot="19946786">
            <a:off x="4503517" y="4101786"/>
            <a:ext cx="2871299" cy="369332"/>
          </a:xfrm>
          <a:prstGeom prst="rect">
            <a:avLst/>
          </a:prstGeom>
          <a:noFill/>
          <a:ln w="28575">
            <a:solidFill>
              <a:srgbClr val="B12020"/>
            </a:solidFill>
          </a:ln>
        </p:spPr>
        <p:txBody>
          <a:bodyPr wrap="none" rtlCol="0">
            <a:spAutoFit/>
          </a:bodyPr>
          <a:lstStyle/>
          <a:p>
            <a:r>
              <a:rPr lang="en-US" dirty="0" smtClean="0">
                <a:solidFill>
                  <a:srgbClr val="B12020"/>
                </a:solidFill>
                <a:latin typeface="Avenir Book" panose="02000503020000020003" pitchFamily="2" charset="0"/>
              </a:rPr>
              <a:t>Nothing secret to anyone.</a:t>
            </a:r>
            <a:endParaRPr lang="en-US" dirty="0">
              <a:solidFill>
                <a:srgbClr val="B12020"/>
              </a:solidFill>
              <a:latin typeface="Avenir Book" panose="02000503020000020003" pitchFamily="2" charset="0"/>
            </a:endParaRPr>
          </a:p>
        </p:txBody>
      </p:sp>
    </p:spTree>
    <p:extLst>
      <p:ext uri="{BB962C8B-B14F-4D97-AF65-F5344CB8AC3E}">
        <p14:creationId xmlns:p14="http://schemas.microsoft.com/office/powerpoint/2010/main" val="41800223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Key Generation (Alice)</a:t>
                </a:r>
                <a:endParaRPr lang="en-US" dirty="0"/>
              </a:p>
              <a:p>
                <a:pPr lvl="2"/>
                <a:r>
                  <a:rPr lang="en-US" dirty="0" smtClean="0"/>
                  <a:t>Pick two random matrices:</a:t>
                </a:r>
              </a:p>
              <a:p>
                <a:pPr lvl="3"/>
                <a:r>
                  <a:rPr lang="en-US" dirty="0" smtClean="0"/>
                  <a:t>k</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smtClean="0"/>
                  <a:t>k non-singular binary matrix S</a:t>
                </a:r>
              </a:p>
              <a:p>
                <a:pPr lvl="3"/>
                <a:r>
                  <a:rPr lang="en-US" dirty="0"/>
                  <a:t>n</a:t>
                </a:r>
                <a14:m>
                  <m:oMath xmlns:m="http://schemas.openxmlformats.org/officeDocument/2006/math">
                    <m:r>
                      <a:rPr lang="en-US" dirty="0">
                        <a:latin typeface="Cambria Math" panose="02040503050406030204" pitchFamily="18" charset="0"/>
                      </a:rPr>
                      <m:t>×</m:t>
                    </m:r>
                  </m:oMath>
                </a14:m>
                <a:r>
                  <a:rPr lang="en-US" dirty="0"/>
                  <a:t>n permutation binary matrix </a:t>
                </a:r>
                <a:r>
                  <a:rPr lang="en-US" dirty="0" smtClean="0"/>
                  <a:t>P</a:t>
                </a:r>
                <a:endParaRPr lang="en-US" dirty="0"/>
              </a:p>
              <a:p>
                <a:pPr lvl="3"/>
                <a:endParaRPr lang="en-US" dirty="0"/>
              </a:p>
              <a:p>
                <a:pPr lvl="2"/>
                <a:r>
                  <a:rPr lang="en-US" dirty="0" smtClean="0"/>
                  <a:t>Compute:</a:t>
                </a:r>
              </a:p>
              <a:p>
                <a:pPr lvl="3"/>
                <a:r>
                  <a:rPr lang="en-US" dirty="0"/>
                  <a:t>k</a:t>
                </a:r>
                <a14:m>
                  <m:oMath xmlns:m="http://schemas.openxmlformats.org/officeDocument/2006/math">
                    <m:r>
                      <a:rPr lang="en-US" dirty="0">
                        <a:latin typeface="Cambria Math" panose="02040503050406030204" pitchFamily="18" charset="0"/>
                      </a:rPr>
                      <m:t>×</m:t>
                    </m:r>
                  </m:oMath>
                </a14:m>
                <a:r>
                  <a:rPr lang="en-US" dirty="0"/>
                  <a:t>n matrix G’ = S</a:t>
                </a:r>
                <a14:m>
                  <m:oMath xmlns:m="http://schemas.openxmlformats.org/officeDocument/2006/math">
                    <m:r>
                      <a:rPr lang="en-US">
                        <a:latin typeface="Cambria Math" panose="02040503050406030204" pitchFamily="18" charset="0"/>
                      </a:rPr>
                      <m:t>×</m:t>
                    </m:r>
                  </m:oMath>
                </a14:m>
                <a:r>
                  <a:rPr lang="en-US" dirty="0"/>
                  <a:t>G</a:t>
                </a:r>
                <a14:m>
                  <m:oMath xmlns:m="http://schemas.openxmlformats.org/officeDocument/2006/math">
                    <m:r>
                      <a:rPr lang="en-US">
                        <a:latin typeface="Cambria Math" panose="02040503050406030204" pitchFamily="18" charset="0"/>
                      </a:rPr>
                      <m:t>×</m:t>
                    </m:r>
                  </m:oMath>
                </a14:m>
                <a:r>
                  <a:rPr lang="en-US" dirty="0"/>
                  <a:t>P</a:t>
                </a:r>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59" t="-1482"/>
                </a:stretch>
              </a:blipFill>
            </p:spPr>
            <p:txBody>
              <a:bodyPr/>
              <a:lstStyle/>
              <a:p>
                <a:r>
                  <a:rPr lang="en-US">
                    <a:noFill/>
                  </a:rPr>
                  <a:t> </a:t>
                </a:r>
              </a:p>
            </p:txBody>
          </p:sp>
        </mc:Fallback>
      </mc:AlternateContent>
      <p:sp>
        <p:nvSpPr>
          <p:cNvPr id="4" name="Rectangle 3"/>
          <p:cNvSpPr/>
          <p:nvPr/>
        </p:nvSpPr>
        <p:spPr>
          <a:xfrm>
            <a:off x="1069906" y="4589491"/>
            <a:ext cx="714378" cy="723693"/>
          </a:xfrm>
          <a:prstGeom prst="rect">
            <a:avLst/>
          </a:prstGeom>
          <a:noFill/>
          <a:ln w="28575">
            <a:solidFill>
              <a:srgbClr val="B1202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B12020"/>
                </a:solidFill>
                <a:latin typeface="Avenir Book" panose="02000503020000020003" pitchFamily="2" charset="0"/>
              </a:rPr>
              <a:t>s</a:t>
            </a:r>
            <a:endParaRPr lang="en-US" sz="2400" dirty="0">
              <a:solidFill>
                <a:srgbClr val="B12020"/>
              </a:solidFill>
              <a:latin typeface="Avenir Book" panose="02000503020000020003" pitchFamily="2" charset="0"/>
            </a:endParaRPr>
          </a:p>
        </p:txBody>
      </p:sp>
      <p:sp>
        <p:nvSpPr>
          <p:cNvPr id="15" name="Rectangle 14"/>
          <p:cNvSpPr/>
          <p:nvPr/>
        </p:nvSpPr>
        <p:spPr>
          <a:xfrm>
            <a:off x="2133584" y="4602176"/>
            <a:ext cx="1676401" cy="728457"/>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70C0"/>
                </a:solidFill>
                <a:latin typeface="Avenir Book" panose="02000503020000020003" pitchFamily="2" charset="0"/>
              </a:rPr>
              <a:t>G</a:t>
            </a:r>
            <a:endParaRPr lang="en-US" dirty="0">
              <a:solidFill>
                <a:srgbClr val="0070C0"/>
              </a:solidFill>
              <a:latin typeface="Avenir Book" panose="02000503020000020003" pitchFamily="2" charset="0"/>
            </a:endParaRPr>
          </a:p>
        </p:txBody>
      </p:sp>
      <p:sp>
        <p:nvSpPr>
          <p:cNvPr id="17" name="Rectangle 16"/>
          <p:cNvSpPr/>
          <p:nvPr/>
        </p:nvSpPr>
        <p:spPr>
          <a:xfrm>
            <a:off x="4159285" y="4591544"/>
            <a:ext cx="1676401" cy="1443279"/>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B050"/>
                </a:solidFill>
                <a:latin typeface="Avenir Book" panose="02000503020000020003" pitchFamily="2" charset="0"/>
              </a:rPr>
              <a:t>P</a:t>
            </a:r>
            <a:endParaRPr lang="en-US" dirty="0">
              <a:solidFill>
                <a:srgbClr val="00B050"/>
              </a:solidFill>
              <a:latin typeface="Avenir Book" panose="02000503020000020003" pitchFamily="2" charset="0"/>
            </a:endParaRPr>
          </a:p>
        </p:txBody>
      </p:sp>
      <p:sp>
        <p:nvSpPr>
          <p:cNvPr id="22" name="Rectangle 21"/>
          <p:cNvSpPr/>
          <p:nvPr/>
        </p:nvSpPr>
        <p:spPr>
          <a:xfrm>
            <a:off x="6318348" y="4602176"/>
            <a:ext cx="1676401" cy="728457"/>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030A0"/>
                </a:solidFill>
                <a:latin typeface="Avenir Book" panose="02000503020000020003" pitchFamily="2" charset="0"/>
              </a:rPr>
              <a:t>G’</a:t>
            </a:r>
            <a:endParaRPr lang="en-US" dirty="0">
              <a:solidFill>
                <a:srgbClr val="7030A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5" name="Rectangle 4"/>
              <p:cNvSpPr/>
              <p:nvPr/>
            </p:nvSpPr>
            <p:spPr>
              <a:xfrm>
                <a:off x="876295" y="4781738"/>
                <a:ext cx="1326004" cy="369332"/>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76295" y="4781738"/>
                <a:ext cx="13260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907688" y="4766671"/>
                <a:ext cx="1326004" cy="369332"/>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2907688" y="4766671"/>
                <a:ext cx="132600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4969680" y="4749472"/>
                <a:ext cx="1326004" cy="369332"/>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4969680" y="4749472"/>
                <a:ext cx="1326004" cy="369332"/>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p:cNvCxnSpPr/>
          <p:nvPr/>
        </p:nvCxnSpPr>
        <p:spPr>
          <a:xfrm>
            <a:off x="457200" y="4476750"/>
            <a:ext cx="8553450" cy="28575"/>
          </a:xfrm>
          <a:prstGeom prst="straightConnector1">
            <a:avLst/>
          </a:prstGeom>
          <a:ln w="12700">
            <a:solidFill>
              <a:schemeClr val="tx1">
                <a:lumMod val="50000"/>
                <a:lumOff val="50000"/>
              </a:schemeClr>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9041FEBA-683F-B44C-A647-A4FB58DC8725}" type="slidenum">
              <a:rPr lang="en-US" smtClean="0"/>
              <a:t>48</a:t>
            </a:fld>
            <a:endParaRPr lang="en-US"/>
          </a:p>
        </p:txBody>
      </p:sp>
      <p:sp>
        <p:nvSpPr>
          <p:cNvPr id="19" name="Rectangular Callout 18"/>
          <p:cNvSpPr/>
          <p:nvPr/>
        </p:nvSpPr>
        <p:spPr>
          <a:xfrm>
            <a:off x="6240753" y="5682034"/>
            <a:ext cx="1963271" cy="602057"/>
          </a:xfrm>
          <a:prstGeom prst="wedgeRectCallout">
            <a:avLst>
              <a:gd name="adj1" fmla="val 26313"/>
              <a:gd name="adj2" fmla="val -83705"/>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latin typeface="Avenir Book" panose="02000503020000020003" pitchFamily="2" charset="0"/>
              </a:rPr>
              <a:t>For </a:t>
            </a:r>
            <a:r>
              <a:rPr lang="en-US" sz="1600" dirty="0" smtClean="0">
                <a:solidFill>
                  <a:srgbClr val="FFFF00"/>
                </a:solidFill>
                <a:latin typeface="Avenir Book" panose="02000503020000020003" pitchFamily="2" charset="0"/>
              </a:rPr>
              <a:t>obfuscation</a:t>
            </a:r>
            <a:endParaRPr lang="en-US" sz="1600" dirty="0" smtClean="0">
              <a:solidFill>
                <a:schemeClr val="bg1"/>
              </a:solidFill>
              <a:latin typeface="Avenir Book" panose="02000503020000020003" pitchFamily="2" charset="0"/>
            </a:endParaRPr>
          </a:p>
          <a:p>
            <a:pPr algn="ctr"/>
            <a:r>
              <a:rPr lang="en-US" sz="1600" dirty="0" smtClean="0">
                <a:solidFill>
                  <a:schemeClr val="bg1"/>
                </a:solidFill>
                <a:latin typeface="Avenir Book" panose="02000503020000020003" pitchFamily="2" charset="0"/>
              </a:rPr>
              <a:t>of G</a:t>
            </a:r>
            <a:endParaRPr lang="en-US" sz="16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17780480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Key Generation</a:t>
                </a:r>
              </a:p>
              <a:p>
                <a:pPr lvl="2"/>
                <a:r>
                  <a:rPr lang="en-US" dirty="0" smtClean="0"/>
                  <a:t>Public key (t, G’):</a:t>
                </a:r>
              </a:p>
              <a:p>
                <a:pPr lvl="3"/>
                <a:r>
                  <a:rPr lang="en-US" sz="2800" dirty="0" smtClean="0"/>
                  <a:t>t,</a:t>
                </a:r>
                <a:r>
                  <a:rPr lang="en-US" dirty="0" smtClean="0"/>
                  <a:t> </a:t>
                </a:r>
              </a:p>
              <a:p>
                <a:pPr lvl="3"/>
                <a:endParaRPr lang="en-US" dirty="0"/>
              </a:p>
              <a:p>
                <a:pPr lvl="3"/>
                <a:endParaRPr lang="en-US" dirty="0" smtClean="0"/>
              </a:p>
              <a:p>
                <a:pPr lvl="2"/>
                <a:r>
                  <a:rPr lang="en-US" dirty="0" smtClean="0"/>
                  <a:t>Private key (S, G, P):</a:t>
                </a:r>
              </a:p>
              <a:p>
                <a:pPr lvl="3"/>
                <a:r>
                  <a:rPr lang="en-US" dirty="0" smtClean="0"/>
                  <a:t>Remember </a:t>
                </a:r>
                <a:r>
                  <a:rPr lang="en-US" dirty="0"/>
                  <a:t>G’ = S</a:t>
                </a:r>
                <a14:m>
                  <m:oMath xmlns:m="http://schemas.openxmlformats.org/officeDocument/2006/math">
                    <m:r>
                      <a:rPr lang="en-US">
                        <a:latin typeface="Cambria Math" panose="02040503050406030204" pitchFamily="18" charset="0"/>
                      </a:rPr>
                      <m:t>×</m:t>
                    </m:r>
                  </m:oMath>
                </a14:m>
                <a:r>
                  <a:rPr lang="en-US" dirty="0"/>
                  <a:t>G</a:t>
                </a:r>
                <a14:m>
                  <m:oMath xmlns:m="http://schemas.openxmlformats.org/officeDocument/2006/math">
                    <m:r>
                      <a:rPr lang="en-US">
                        <a:latin typeface="Cambria Math" panose="02040503050406030204" pitchFamily="18" charset="0"/>
                      </a:rPr>
                      <m:t>×</m:t>
                    </m:r>
                  </m:oMath>
                </a14:m>
                <a:r>
                  <a:rPr lang="en-US" dirty="0"/>
                  <a:t>P</a:t>
                </a:r>
              </a:p>
              <a:p>
                <a:pPr lvl="3"/>
                <a:endParaRPr lang="en-US" dirty="0" smtClean="0"/>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59" t="-1482"/>
                </a:stretch>
              </a:blipFill>
            </p:spPr>
            <p:txBody>
              <a:bodyPr/>
              <a:lstStyle/>
              <a:p>
                <a:r>
                  <a:rPr lang="en-US">
                    <a:noFill/>
                  </a:rPr>
                  <a:t> </a:t>
                </a:r>
              </a:p>
            </p:txBody>
          </p:sp>
        </mc:Fallback>
      </mc:AlternateContent>
      <p:sp>
        <p:nvSpPr>
          <p:cNvPr id="4" name="Rectangle 3"/>
          <p:cNvSpPr/>
          <p:nvPr/>
        </p:nvSpPr>
        <p:spPr>
          <a:xfrm>
            <a:off x="1908106" y="4426719"/>
            <a:ext cx="714378" cy="723693"/>
          </a:xfrm>
          <a:prstGeom prst="rect">
            <a:avLst/>
          </a:prstGeom>
          <a:noFill/>
          <a:ln w="28575">
            <a:solidFill>
              <a:srgbClr val="B1202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B12020"/>
                </a:solidFill>
                <a:latin typeface="Avenir Book" panose="02000503020000020003" pitchFamily="2" charset="0"/>
              </a:rPr>
              <a:t>s</a:t>
            </a:r>
            <a:endParaRPr lang="en-US" sz="2400" dirty="0">
              <a:solidFill>
                <a:srgbClr val="B12020"/>
              </a:solidFill>
              <a:latin typeface="Avenir Book" panose="02000503020000020003" pitchFamily="2" charset="0"/>
            </a:endParaRPr>
          </a:p>
        </p:txBody>
      </p:sp>
      <p:sp>
        <p:nvSpPr>
          <p:cNvPr id="15" name="Rectangle 14"/>
          <p:cNvSpPr/>
          <p:nvPr/>
        </p:nvSpPr>
        <p:spPr>
          <a:xfrm>
            <a:off x="2971784" y="4439404"/>
            <a:ext cx="1676401" cy="728457"/>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70C0"/>
                </a:solidFill>
                <a:latin typeface="Avenir Book" panose="02000503020000020003" pitchFamily="2" charset="0"/>
              </a:rPr>
              <a:t>G</a:t>
            </a:r>
            <a:endParaRPr lang="en-US" dirty="0">
              <a:solidFill>
                <a:srgbClr val="0070C0"/>
              </a:solidFill>
              <a:latin typeface="Avenir Book" panose="02000503020000020003" pitchFamily="2" charset="0"/>
            </a:endParaRPr>
          </a:p>
        </p:txBody>
      </p:sp>
      <p:sp>
        <p:nvSpPr>
          <p:cNvPr id="17" name="Rectangle 16"/>
          <p:cNvSpPr/>
          <p:nvPr/>
        </p:nvSpPr>
        <p:spPr>
          <a:xfrm>
            <a:off x="4997485" y="4428772"/>
            <a:ext cx="1676401" cy="1443279"/>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B050"/>
                </a:solidFill>
                <a:latin typeface="Avenir Book" panose="02000503020000020003" pitchFamily="2" charset="0"/>
              </a:rPr>
              <a:t>P</a:t>
            </a:r>
            <a:endParaRPr lang="en-US" dirty="0">
              <a:solidFill>
                <a:srgbClr val="00B050"/>
              </a:solidFill>
              <a:latin typeface="Avenir Book" panose="02000503020000020003" pitchFamily="2" charset="0"/>
            </a:endParaRPr>
          </a:p>
        </p:txBody>
      </p:sp>
      <p:sp>
        <p:nvSpPr>
          <p:cNvPr id="22" name="Rectangle 21"/>
          <p:cNvSpPr/>
          <p:nvPr/>
        </p:nvSpPr>
        <p:spPr>
          <a:xfrm>
            <a:off x="2557291" y="2463134"/>
            <a:ext cx="1676401" cy="728457"/>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030A0"/>
                </a:solidFill>
                <a:latin typeface="Avenir Book" panose="02000503020000020003" pitchFamily="2" charset="0"/>
              </a:rPr>
              <a:t>G’</a:t>
            </a:r>
            <a:endParaRPr lang="en-US" dirty="0">
              <a:solidFill>
                <a:srgbClr val="7030A0"/>
              </a:solidFill>
              <a:latin typeface="Avenir Book" panose="02000503020000020003" pitchFamily="2" charset="0"/>
            </a:endParaRPr>
          </a:p>
        </p:txBody>
      </p:sp>
      <p:sp>
        <p:nvSpPr>
          <p:cNvPr id="5" name="Slide Number Placeholder 4"/>
          <p:cNvSpPr>
            <a:spLocks noGrp="1"/>
          </p:cNvSpPr>
          <p:nvPr>
            <p:ph type="sldNum" sz="quarter" idx="12"/>
          </p:nvPr>
        </p:nvSpPr>
        <p:spPr/>
        <p:txBody>
          <a:bodyPr/>
          <a:lstStyle/>
          <a:p>
            <a:fld id="{9041FEBA-683F-B44C-A647-A4FB58DC8725}" type="slidenum">
              <a:rPr lang="en-US" smtClean="0"/>
              <a:t>49</a:t>
            </a:fld>
            <a:endParaRPr lang="en-US"/>
          </a:p>
        </p:txBody>
      </p:sp>
    </p:spTree>
    <p:extLst>
      <p:ext uri="{BB962C8B-B14F-4D97-AF65-F5344CB8AC3E}">
        <p14:creationId xmlns:p14="http://schemas.microsoft.com/office/powerpoint/2010/main" val="3802718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When Quantum Computers Come … </a:t>
            </a:r>
            <a:endParaRPr lang="en-US" sz="3600" dirty="0"/>
          </a:p>
        </p:txBody>
      </p:sp>
      <p:sp>
        <p:nvSpPr>
          <p:cNvPr id="17" name="Content Placeholder 2"/>
          <p:cNvSpPr>
            <a:spLocks noGrp="1"/>
          </p:cNvSpPr>
          <p:nvPr>
            <p:ph idx="1"/>
          </p:nvPr>
        </p:nvSpPr>
        <p:spPr>
          <a:xfrm>
            <a:off x="457200" y="1843834"/>
            <a:ext cx="8686801" cy="4525963"/>
          </a:xfrm>
        </p:spPr>
        <p:txBody>
          <a:bodyPr/>
          <a:lstStyle/>
          <a:p>
            <a:r>
              <a:rPr lang="en-US" dirty="0" smtClean="0"/>
              <a:t>Who is </a:t>
            </a:r>
            <a:r>
              <a:rPr lang="en-US" i="1" dirty="0" smtClean="0">
                <a:solidFill>
                  <a:srgbClr val="FF0000"/>
                </a:solidFill>
              </a:rPr>
              <a:t>NOT</a:t>
            </a:r>
            <a:r>
              <a:rPr lang="en-US" dirty="0" smtClean="0">
                <a:solidFill>
                  <a:srgbClr val="FF0000"/>
                </a:solidFill>
              </a:rPr>
              <a:t> </a:t>
            </a:r>
            <a:r>
              <a:rPr lang="en-US" dirty="0" smtClean="0"/>
              <a:t>considered as post-quantum secure?</a:t>
            </a:r>
            <a:endParaRPr lang="en-US" dirty="0"/>
          </a:p>
          <a:p>
            <a:pPr lvl="3"/>
            <a:endParaRPr lang="en-US" dirty="0"/>
          </a:p>
          <a:p>
            <a:pPr lvl="2"/>
            <a:endParaRPr lang="en-US" dirty="0" smtClean="0"/>
          </a:p>
          <a:p>
            <a:pPr marL="914400" lvl="2" indent="0">
              <a:buNone/>
            </a:pPr>
            <a:endParaRPr lang="en-US" dirty="0" smtClean="0"/>
          </a:p>
        </p:txBody>
      </p:sp>
      <p:graphicFrame>
        <p:nvGraphicFramePr>
          <p:cNvPr id="10" name="Table 9"/>
          <p:cNvGraphicFramePr>
            <a:graphicFrameLocks noGrp="1"/>
          </p:cNvGraphicFramePr>
          <p:nvPr>
            <p:extLst/>
          </p:nvPr>
        </p:nvGraphicFramePr>
        <p:xfrm>
          <a:off x="1033180" y="2490993"/>
          <a:ext cx="7653620" cy="2494280"/>
        </p:xfrm>
        <a:graphic>
          <a:graphicData uri="http://schemas.openxmlformats.org/drawingml/2006/table">
            <a:tbl>
              <a:tblPr firstRow="1" bandRow="1">
                <a:tableStyleId>{5C22544A-7EE6-4342-B048-85BDC9FD1C3A}</a:tableStyleId>
              </a:tblPr>
              <a:tblGrid>
                <a:gridCol w="4327714">
                  <a:extLst>
                    <a:ext uri="{9D8B030D-6E8A-4147-A177-3AD203B41FA5}">
                      <a16:colId xmlns:a16="http://schemas.microsoft.com/office/drawing/2014/main" val="1041780924"/>
                    </a:ext>
                  </a:extLst>
                </a:gridCol>
                <a:gridCol w="3325906">
                  <a:extLst>
                    <a:ext uri="{9D8B030D-6E8A-4147-A177-3AD203B41FA5}">
                      <a16:colId xmlns:a16="http://schemas.microsoft.com/office/drawing/2014/main" val="536942180"/>
                    </a:ext>
                  </a:extLst>
                </a:gridCol>
              </a:tblGrid>
              <a:tr h="370840">
                <a:tc>
                  <a:txBody>
                    <a:bodyPr/>
                    <a:lstStyle/>
                    <a:p>
                      <a:r>
                        <a:rPr lang="en-US" dirty="0" smtClean="0">
                          <a:latin typeface="Avenir Book" panose="02000503020000020003" pitchFamily="2" charset="0"/>
                        </a:rPr>
                        <a:t>Algorithm</a:t>
                      </a:r>
                      <a:endParaRPr lang="en-US" dirty="0">
                        <a:latin typeface="Avenir Book" panose="02000503020000020003" pitchFamily="2" charset="0"/>
                      </a:endParaRPr>
                    </a:p>
                  </a:txBody>
                  <a:tcPr anchor="ctr"/>
                </a:tc>
                <a:tc>
                  <a:txBody>
                    <a:bodyPr/>
                    <a:lstStyle/>
                    <a:p>
                      <a:r>
                        <a:rPr lang="en-US" dirty="0" smtClean="0">
                          <a:latin typeface="Avenir Book" panose="02000503020000020003" pitchFamily="2" charset="0"/>
                        </a:rPr>
                        <a:t>Secure in Post-quantum Era?</a:t>
                      </a:r>
                      <a:endParaRPr lang="en-US" dirty="0">
                        <a:latin typeface="Avenir Book" panose="02000503020000020003" pitchFamily="2" charset="0"/>
                      </a:endParaRPr>
                    </a:p>
                  </a:txBody>
                  <a:tcPr anchor="ctr"/>
                </a:tc>
                <a:extLst>
                  <a:ext uri="{0D108BD9-81ED-4DB2-BD59-A6C34878D82A}">
                    <a16:rowId xmlns:a16="http://schemas.microsoft.com/office/drawing/2014/main" val="2068008245"/>
                  </a:ext>
                </a:extLst>
              </a:tr>
              <a:tr h="370840">
                <a:tc>
                  <a:txBody>
                    <a:bodyPr/>
                    <a:lstStyle/>
                    <a:p>
                      <a:r>
                        <a:rPr lang="en-US" dirty="0" smtClean="0">
                          <a:latin typeface="Avenir Book" panose="02000503020000020003" pitchFamily="2" charset="0"/>
                        </a:rPr>
                        <a:t>RSA-1024, -2048, -4096</a:t>
                      </a:r>
                      <a:endParaRPr lang="en-US" dirty="0">
                        <a:latin typeface="Avenir Book" panose="02000503020000020003" pitchFamily="2" charset="0"/>
                      </a:endParaRPr>
                    </a:p>
                  </a:txBody>
                  <a:tcPr/>
                </a:tc>
                <a:tc>
                  <a:txBody>
                    <a:bodyPr/>
                    <a:lstStyle/>
                    <a:p>
                      <a:r>
                        <a:rPr lang="en-US" dirty="0" smtClean="0">
                          <a:solidFill>
                            <a:srgbClr val="FF0000"/>
                          </a:solidFill>
                          <a:latin typeface="Avenir Book" panose="02000503020000020003" pitchFamily="2" charset="0"/>
                        </a:rPr>
                        <a:t>No</a:t>
                      </a:r>
                      <a:endParaRPr lang="en-US" dirty="0">
                        <a:solidFill>
                          <a:srgbClr val="FF0000"/>
                        </a:solidFill>
                        <a:latin typeface="Avenir Book" panose="02000503020000020003" pitchFamily="2" charset="0"/>
                      </a:endParaRPr>
                    </a:p>
                  </a:txBody>
                  <a:tcPr/>
                </a:tc>
                <a:extLst>
                  <a:ext uri="{0D108BD9-81ED-4DB2-BD59-A6C34878D82A}">
                    <a16:rowId xmlns:a16="http://schemas.microsoft.com/office/drawing/2014/main" val="2953121597"/>
                  </a:ext>
                </a:extLst>
              </a:tr>
              <a:tr h="370840">
                <a:tc>
                  <a:txBody>
                    <a:bodyPr/>
                    <a:lstStyle/>
                    <a:p>
                      <a:r>
                        <a:rPr lang="en-US" dirty="0" smtClean="0">
                          <a:latin typeface="Avenir Book" panose="02000503020000020003" pitchFamily="2" charset="0"/>
                        </a:rPr>
                        <a:t>Elliptic</a:t>
                      </a:r>
                      <a:r>
                        <a:rPr lang="en-US" baseline="0" dirty="0" smtClean="0">
                          <a:latin typeface="Avenir Book" panose="02000503020000020003" pitchFamily="2" charset="0"/>
                        </a:rPr>
                        <a:t> Curve</a:t>
                      </a:r>
                      <a:r>
                        <a:rPr lang="en-US" dirty="0" smtClean="0">
                          <a:latin typeface="Avenir Book" panose="02000503020000020003" pitchFamily="2" charset="0"/>
                        </a:rPr>
                        <a:t> Crypto</a:t>
                      </a:r>
                      <a:r>
                        <a:rPr lang="en-US" baseline="0" dirty="0" smtClean="0">
                          <a:latin typeface="Avenir Book" panose="02000503020000020003" pitchFamily="2" charset="0"/>
                        </a:rPr>
                        <a:t> (ECC)</a:t>
                      </a:r>
                      <a:r>
                        <a:rPr lang="en-US" dirty="0" smtClean="0">
                          <a:latin typeface="Avenir Book" panose="02000503020000020003" pitchFamily="2" charset="0"/>
                        </a:rPr>
                        <a:t>-256,</a:t>
                      </a:r>
                      <a:r>
                        <a:rPr lang="en-US" baseline="0" dirty="0" smtClean="0">
                          <a:latin typeface="Avenir Book" panose="02000503020000020003" pitchFamily="2" charset="0"/>
                        </a:rPr>
                        <a:t> -521</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3567341598"/>
                  </a:ext>
                </a:extLst>
              </a:tr>
              <a:tr h="370840">
                <a:tc>
                  <a:txBody>
                    <a:bodyPr/>
                    <a:lstStyle/>
                    <a:p>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1024725645"/>
                  </a:ext>
                </a:extLst>
              </a:tr>
              <a:tr h="370840">
                <a:tc>
                  <a:txBody>
                    <a:bodyPr/>
                    <a:lstStyle/>
                    <a:p>
                      <a:r>
                        <a:rPr lang="en-US" dirty="0" smtClean="0">
                          <a:latin typeface="Avenir Book" panose="02000503020000020003" pitchFamily="2" charset="0"/>
                        </a:rPr>
                        <a:t>ECC </a:t>
                      </a:r>
                      <a:r>
                        <a:rPr lang="en-US" dirty="0" err="1" smtClean="0">
                          <a:latin typeface="Avenir Book" panose="02000503020000020003" pitchFamily="2" charset="0"/>
                        </a:rPr>
                        <a:t>Diffie</a:t>
                      </a:r>
                      <a:r>
                        <a:rPr lang="en-US" dirty="0" smtClean="0">
                          <a:latin typeface="Avenir Book" panose="02000503020000020003" pitchFamily="2" charset="0"/>
                        </a:rPr>
                        <a:t>-Hellman</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2996701371"/>
                  </a:ext>
                </a:extLst>
              </a:tr>
              <a:tr h="370840">
                <a:tc>
                  <a:txBody>
                    <a:bodyPr/>
                    <a:lstStyle/>
                    <a:p>
                      <a:r>
                        <a:rPr lang="en-US" dirty="0" smtClean="0">
                          <a:latin typeface="Avenir Book" panose="02000503020000020003" pitchFamily="2" charset="0"/>
                        </a:rPr>
                        <a:t>AES-128, -192</a:t>
                      </a:r>
                      <a:endParaRPr lang="en-US" dirty="0">
                        <a:latin typeface="Avenir Book" panose="02000503020000020003" pitchFamily="2"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latin typeface="Avenir Book" panose="02000503020000020003" pitchFamily="2" charset="0"/>
                        </a:rPr>
                        <a:t>No</a:t>
                      </a:r>
                    </a:p>
                  </a:txBody>
                  <a:tcPr/>
                </a:tc>
                <a:extLst>
                  <a:ext uri="{0D108BD9-81ED-4DB2-BD59-A6C34878D82A}">
                    <a16:rowId xmlns:a16="http://schemas.microsoft.com/office/drawing/2014/main" val="4050531330"/>
                  </a:ext>
                </a:extLst>
              </a:tr>
            </a:tbl>
          </a:graphicData>
        </a:graphic>
      </p:graphicFrame>
      <p:sp>
        <p:nvSpPr>
          <p:cNvPr id="24" name="Slide Number Placeholder 23"/>
          <p:cNvSpPr>
            <a:spLocks noGrp="1"/>
          </p:cNvSpPr>
          <p:nvPr>
            <p:ph type="sldNum" sz="quarter" idx="12"/>
          </p:nvPr>
        </p:nvSpPr>
        <p:spPr/>
        <p:txBody>
          <a:bodyPr/>
          <a:lstStyle/>
          <a:p>
            <a:fld id="{9041FEBA-683F-B44C-A647-A4FB58DC8725}" type="slidenum">
              <a:rPr lang="en-US" smtClean="0"/>
              <a:t>5</a:t>
            </a:fld>
            <a:endParaRPr lang="en-US"/>
          </a:p>
        </p:txBody>
      </p:sp>
      <p:sp>
        <p:nvSpPr>
          <p:cNvPr id="6" name="Rectangle 5"/>
          <p:cNvSpPr/>
          <p:nvPr/>
        </p:nvSpPr>
        <p:spPr>
          <a:xfrm>
            <a:off x="1568824" y="6611942"/>
            <a:ext cx="5558118" cy="276999"/>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[1] https://www.nist.gov/</a:t>
            </a:r>
            <a:endParaRPr lang="en-US" sz="12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8601484" y="4492824"/>
            <a:ext cx="349776" cy="276999"/>
          </a:xfrm>
          <a:prstGeom prst="rect">
            <a:avLst/>
          </a:prstGeom>
          <a:noFill/>
        </p:spPr>
        <p:txBody>
          <a:bodyPr wrap="none" rtlCol="0">
            <a:spAutoFit/>
          </a:bodyPr>
          <a:lstStyle/>
          <a:p>
            <a:r>
              <a:rPr lang="en-US" sz="1200" dirty="0" smtClean="0">
                <a:latin typeface="Avenir Book" panose="02000503020000020003" pitchFamily="2" charset="0"/>
              </a:rPr>
              <a:t>[1]</a:t>
            </a:r>
            <a:endParaRPr lang="en-US" dirty="0">
              <a:latin typeface="Avenir Book" panose="02000503020000020003" pitchFamily="2" charset="0"/>
            </a:endParaRPr>
          </a:p>
        </p:txBody>
      </p:sp>
    </p:spTree>
    <p:extLst>
      <p:ext uri="{BB962C8B-B14F-4D97-AF65-F5344CB8AC3E}">
        <p14:creationId xmlns:p14="http://schemas.microsoft.com/office/powerpoint/2010/main" val="579141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McEliece</a:t>
            </a:r>
            <a:r>
              <a:rPr lang="en-US" dirty="0"/>
              <a:t> </a:t>
            </a:r>
            <a:r>
              <a:rPr lang="en-US" dirty="0" smtClean="0"/>
              <a:t>cryptosystem</a:t>
            </a:r>
            <a:endParaRPr lang="en-US" dirty="0"/>
          </a:p>
          <a:p>
            <a:pPr lvl="2"/>
            <a:r>
              <a:rPr lang="en-US" dirty="0" smtClean="0"/>
              <a:t>Encryption (Bob to Alice):</a:t>
            </a:r>
          </a:p>
          <a:p>
            <a:pPr marL="1714500" lvl="3" indent="-342900">
              <a:buFont typeface="+mj-lt"/>
              <a:buAutoNum type="arabicPeriod"/>
            </a:pPr>
            <a:r>
              <a:rPr lang="en-US" dirty="0" smtClean="0"/>
              <a:t>Message (plaintext) encrypted to codeword</a:t>
            </a:r>
          </a:p>
          <a:p>
            <a:pPr marL="1714500" lvl="3" indent="-342900">
              <a:buFont typeface="+mj-lt"/>
              <a:buAutoNum type="arabicPeriod"/>
            </a:pPr>
            <a:endParaRPr lang="en-US" sz="2400" dirty="0"/>
          </a:p>
          <a:p>
            <a:pPr marL="1714500" lvl="3" indent="-342900">
              <a:buFont typeface="+mj-lt"/>
              <a:buAutoNum type="arabicPeriod"/>
            </a:pPr>
            <a:endParaRPr lang="en-US" dirty="0" smtClean="0"/>
          </a:p>
          <a:p>
            <a:pPr marL="1714500" lvl="3" indent="-342900">
              <a:buFont typeface="+mj-lt"/>
              <a:buAutoNum type="arabicPeriod"/>
            </a:pPr>
            <a:r>
              <a:rPr lang="en-US" dirty="0" smtClean="0"/>
              <a:t>Codeword obfuscated by an error to cipher</a:t>
            </a:r>
          </a:p>
          <a:p>
            <a:pPr marL="1371600" lvl="3" indent="0">
              <a:buNone/>
            </a:pPr>
            <a:endParaRPr lang="en-US" sz="1400" dirty="0" smtClean="0"/>
          </a:p>
          <a:p>
            <a:pPr marL="1371600" lvl="3" indent="0">
              <a:buNone/>
            </a:pPr>
            <a:endParaRPr lang="en-US" sz="1400" dirty="0" smtClean="0"/>
          </a:p>
          <a:p>
            <a:pPr lvl="2"/>
            <a:endParaRPr lang="en-US" dirty="0" smtClean="0"/>
          </a:p>
        </p:txBody>
      </p:sp>
      <p:sp>
        <p:nvSpPr>
          <p:cNvPr id="8" name="Rectangle 7"/>
          <p:cNvSpPr/>
          <p:nvPr/>
        </p:nvSpPr>
        <p:spPr>
          <a:xfrm rot="16200000">
            <a:off x="2034179" y="2828162"/>
            <a:ext cx="714378" cy="238126"/>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m</a:t>
            </a:r>
            <a:endParaRPr lang="en-US" sz="1600" dirty="0">
              <a:solidFill>
                <a:srgbClr val="0070C0"/>
              </a:solidFill>
              <a:latin typeface="Avenir Book" panose="02000503020000020003" pitchFamily="2" charset="0"/>
            </a:endParaRPr>
          </a:p>
        </p:txBody>
      </p:sp>
      <p:sp>
        <p:nvSpPr>
          <p:cNvPr id="9" name="Rectangle 8"/>
          <p:cNvSpPr/>
          <p:nvPr/>
        </p:nvSpPr>
        <p:spPr>
          <a:xfrm>
            <a:off x="3010257" y="2594800"/>
            <a:ext cx="1676401" cy="709614"/>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7030A0"/>
                </a:solidFill>
                <a:latin typeface="Avenir Book" panose="02000503020000020003" pitchFamily="2" charset="0"/>
              </a:rPr>
              <a:t>G’</a:t>
            </a:r>
            <a:endParaRPr lang="en-US" sz="1600" dirty="0">
              <a:solidFill>
                <a:srgbClr val="7030A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14" name="Rectangle 13"/>
              <p:cNvSpPr/>
              <p:nvPr/>
            </p:nvSpPr>
            <p:spPr>
              <a:xfrm>
                <a:off x="1699269" y="2776349"/>
                <a:ext cx="275822" cy="338554"/>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699269" y="2776349"/>
                <a:ext cx="275822" cy="338554"/>
              </a:xfrm>
              <a:prstGeom prst="rect">
                <a:avLst/>
              </a:prstGeom>
              <a:blipFill>
                <a:blip r:embed="rId3"/>
                <a:stretch>
                  <a:fillRect r="-340000"/>
                </a:stretch>
              </a:blipFill>
            </p:spPr>
            <p:txBody>
              <a:bodyPr/>
              <a:lstStyle/>
              <a:p>
                <a:r>
                  <a:rPr lang="en-US">
                    <a:noFill/>
                  </a:rPr>
                  <a:t> </a:t>
                </a:r>
              </a:p>
            </p:txBody>
          </p:sp>
        </mc:Fallback>
      </mc:AlternateContent>
      <p:sp>
        <p:nvSpPr>
          <p:cNvPr id="16" name="Rectangle 15"/>
          <p:cNvSpPr/>
          <p:nvPr/>
        </p:nvSpPr>
        <p:spPr>
          <a:xfrm rot="16200000">
            <a:off x="5848515" y="2138338"/>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20" name="Rectangle 19"/>
              <p:cNvSpPr/>
              <p:nvPr/>
            </p:nvSpPr>
            <p:spPr>
              <a:xfrm>
                <a:off x="3836904" y="2779466"/>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3836904" y="2779466"/>
                <a:ext cx="1319592" cy="338554"/>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rot="16200000">
            <a:off x="2987485" y="3003946"/>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p:sp>
        <p:nvSpPr>
          <p:cNvPr id="23" name="Rectangle 22"/>
          <p:cNvSpPr/>
          <p:nvPr/>
        </p:nvSpPr>
        <p:spPr>
          <a:xfrm rot="16200000">
            <a:off x="5343690" y="3003947"/>
            <a:ext cx="246045" cy="1676402"/>
          </a:xfrm>
          <a:prstGeom prst="rect">
            <a:avLst/>
          </a:prstGeom>
          <a:noFill/>
          <a:ln w="28575">
            <a:solidFill>
              <a:srgbClr val="FF6600"/>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FF6600"/>
                </a:solidFill>
                <a:latin typeface="Avenir Book" panose="02000503020000020003" pitchFamily="2" charset="0"/>
              </a:rPr>
              <a:t>e (t of 1’s)</a:t>
            </a:r>
            <a:endParaRPr lang="en-US" sz="1600" dirty="0">
              <a:solidFill>
                <a:srgbClr val="FF660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5" name="TextBox 4"/>
              <p:cNvSpPr txBox="1"/>
              <p:nvPr/>
            </p:nvSpPr>
            <p:spPr>
              <a:xfrm>
                <a:off x="4175598" y="3688172"/>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175598" y="3688172"/>
                <a:ext cx="226023" cy="276999"/>
              </a:xfrm>
              <a:prstGeom prst="rect">
                <a:avLst/>
              </a:prstGeom>
              <a:blipFill>
                <a:blip r:embed="rId5"/>
                <a:stretch>
                  <a:fillRect l="-24324" r="-1891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466712" y="3657394"/>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5466712" y="3657394"/>
                <a:ext cx="1319592" cy="338554"/>
              </a:xfrm>
              <a:prstGeom prst="rect">
                <a:avLst/>
              </a:prstGeom>
              <a:blipFill>
                <a:blip r:embed="rId6"/>
                <a:stretch>
                  <a:fillRect/>
                </a:stretch>
              </a:blipFill>
            </p:spPr>
            <p:txBody>
              <a:bodyPr/>
              <a:lstStyle/>
              <a:p>
                <a:r>
                  <a:rPr lang="en-US">
                    <a:noFill/>
                  </a:rPr>
                  <a:t> </a:t>
                </a:r>
              </a:p>
            </p:txBody>
          </p:sp>
        </mc:Fallback>
      </mc:AlternateContent>
      <p:sp>
        <p:nvSpPr>
          <p:cNvPr id="25" name="Rectangle 24"/>
          <p:cNvSpPr/>
          <p:nvPr/>
        </p:nvSpPr>
        <p:spPr>
          <a:xfrm rot="16200000">
            <a:off x="7501483" y="2988470"/>
            <a:ext cx="246045" cy="167640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chemeClr val="tx1"/>
                </a:solidFill>
                <a:latin typeface="Avenir Book" panose="02000503020000020003" pitchFamily="2" charset="0"/>
              </a:rPr>
              <a:t>Cipher</a:t>
            </a:r>
            <a:endParaRPr lang="en-US" sz="1600" dirty="0">
              <a:solidFill>
                <a:schemeClr val="tx1"/>
              </a:solidFill>
              <a:latin typeface="Avenir Book" panose="02000503020000020003" pitchFamily="2" charset="0"/>
            </a:endParaRPr>
          </a:p>
        </p:txBody>
      </p:sp>
    </p:spTree>
    <p:extLst>
      <p:ext uri="{BB962C8B-B14F-4D97-AF65-F5344CB8AC3E}">
        <p14:creationId xmlns:p14="http://schemas.microsoft.com/office/powerpoint/2010/main" val="17361678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McEliece</a:t>
            </a:r>
            <a:r>
              <a:rPr lang="en-US" dirty="0"/>
              <a:t> </a:t>
            </a:r>
            <a:r>
              <a:rPr lang="en-US" dirty="0" smtClean="0"/>
              <a:t>cryptosystem</a:t>
            </a:r>
            <a:endParaRPr lang="en-US" dirty="0"/>
          </a:p>
          <a:p>
            <a:pPr lvl="2"/>
            <a:r>
              <a:rPr lang="en-US" dirty="0" smtClean="0"/>
              <a:t>Encryption (Bob to Alice):</a:t>
            </a:r>
          </a:p>
          <a:p>
            <a:pPr marL="1714500" lvl="3" indent="-342900">
              <a:buFont typeface="+mj-lt"/>
              <a:buAutoNum type="arabicPeriod"/>
            </a:pPr>
            <a:r>
              <a:rPr lang="en-US" dirty="0" smtClean="0"/>
              <a:t>Message (plaintext) encrypted to codeword</a:t>
            </a:r>
          </a:p>
          <a:p>
            <a:pPr marL="1714500" lvl="3" indent="-342900">
              <a:buFont typeface="+mj-lt"/>
              <a:buAutoNum type="arabicPeriod"/>
            </a:pPr>
            <a:endParaRPr lang="en-US" sz="2400" dirty="0"/>
          </a:p>
          <a:p>
            <a:pPr marL="1714500" lvl="3" indent="-342900">
              <a:buFont typeface="+mj-lt"/>
              <a:buAutoNum type="arabicPeriod"/>
            </a:pPr>
            <a:endParaRPr lang="en-US" dirty="0" smtClean="0"/>
          </a:p>
          <a:p>
            <a:pPr marL="1714500" lvl="3" indent="-342900">
              <a:buFont typeface="+mj-lt"/>
              <a:buAutoNum type="arabicPeriod"/>
            </a:pPr>
            <a:r>
              <a:rPr lang="en-US" dirty="0" smtClean="0"/>
              <a:t>Codeword obfuscated by error to cipher</a:t>
            </a:r>
          </a:p>
          <a:p>
            <a:pPr marL="1371600" lvl="3" indent="0">
              <a:buNone/>
            </a:pPr>
            <a:endParaRPr lang="en-US" sz="1400" dirty="0" smtClean="0"/>
          </a:p>
          <a:p>
            <a:pPr marL="1371600" lvl="3" indent="0">
              <a:buNone/>
            </a:pPr>
            <a:endParaRPr lang="en-US" sz="1400" dirty="0" smtClean="0"/>
          </a:p>
          <a:p>
            <a:pPr lvl="2"/>
            <a:endParaRPr lang="en-US" dirty="0" smtClean="0"/>
          </a:p>
        </p:txBody>
      </p:sp>
      <p:sp>
        <p:nvSpPr>
          <p:cNvPr id="8" name="Rectangle 7"/>
          <p:cNvSpPr/>
          <p:nvPr/>
        </p:nvSpPr>
        <p:spPr>
          <a:xfrm rot="16200000">
            <a:off x="2034179" y="2828162"/>
            <a:ext cx="714378" cy="238126"/>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m</a:t>
            </a:r>
            <a:endParaRPr lang="en-US" sz="1600" dirty="0">
              <a:solidFill>
                <a:srgbClr val="0070C0"/>
              </a:solidFill>
              <a:latin typeface="Avenir Book" panose="02000503020000020003" pitchFamily="2" charset="0"/>
            </a:endParaRPr>
          </a:p>
        </p:txBody>
      </p:sp>
      <p:sp>
        <p:nvSpPr>
          <p:cNvPr id="9" name="Rectangle 8"/>
          <p:cNvSpPr/>
          <p:nvPr/>
        </p:nvSpPr>
        <p:spPr>
          <a:xfrm>
            <a:off x="3010257" y="2594800"/>
            <a:ext cx="1676401" cy="709614"/>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7030A0"/>
                </a:solidFill>
                <a:latin typeface="Avenir Book" panose="02000503020000020003" pitchFamily="2" charset="0"/>
              </a:rPr>
              <a:t>G’</a:t>
            </a:r>
            <a:endParaRPr lang="en-US" sz="1600" dirty="0">
              <a:solidFill>
                <a:srgbClr val="7030A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14" name="Rectangle 13"/>
              <p:cNvSpPr/>
              <p:nvPr/>
            </p:nvSpPr>
            <p:spPr>
              <a:xfrm>
                <a:off x="1699269" y="2776349"/>
                <a:ext cx="275822" cy="338554"/>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699269" y="2776349"/>
                <a:ext cx="275822" cy="338554"/>
              </a:xfrm>
              <a:prstGeom prst="rect">
                <a:avLst/>
              </a:prstGeom>
              <a:blipFill>
                <a:blip r:embed="rId3"/>
                <a:stretch>
                  <a:fillRect r="-340000"/>
                </a:stretch>
              </a:blipFill>
            </p:spPr>
            <p:txBody>
              <a:bodyPr/>
              <a:lstStyle/>
              <a:p>
                <a:r>
                  <a:rPr lang="en-US">
                    <a:noFill/>
                  </a:rPr>
                  <a:t> </a:t>
                </a:r>
              </a:p>
            </p:txBody>
          </p:sp>
        </mc:Fallback>
      </mc:AlternateContent>
      <p:sp>
        <p:nvSpPr>
          <p:cNvPr id="16" name="Rectangle 15"/>
          <p:cNvSpPr/>
          <p:nvPr/>
        </p:nvSpPr>
        <p:spPr>
          <a:xfrm rot="16200000">
            <a:off x="5848515" y="2138338"/>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20" name="Rectangle 19"/>
              <p:cNvSpPr/>
              <p:nvPr/>
            </p:nvSpPr>
            <p:spPr>
              <a:xfrm>
                <a:off x="3836904" y="2779466"/>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3836904" y="2779466"/>
                <a:ext cx="1319592" cy="338554"/>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rot="16200000">
            <a:off x="2987485" y="3003946"/>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p:sp>
        <p:nvSpPr>
          <p:cNvPr id="23" name="Rectangle 22"/>
          <p:cNvSpPr/>
          <p:nvPr/>
        </p:nvSpPr>
        <p:spPr>
          <a:xfrm rot="16200000">
            <a:off x="5343690" y="3003947"/>
            <a:ext cx="246045" cy="1676402"/>
          </a:xfrm>
          <a:prstGeom prst="rect">
            <a:avLst/>
          </a:prstGeom>
          <a:noFill/>
          <a:ln w="28575">
            <a:solidFill>
              <a:srgbClr val="FF6600"/>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FF6600"/>
                </a:solidFill>
                <a:latin typeface="Avenir Book" panose="02000503020000020003" pitchFamily="2" charset="0"/>
              </a:rPr>
              <a:t>e (t of 1’s)</a:t>
            </a:r>
            <a:endParaRPr lang="en-US" sz="1600" dirty="0">
              <a:solidFill>
                <a:srgbClr val="FF660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5" name="TextBox 4"/>
              <p:cNvSpPr txBox="1"/>
              <p:nvPr/>
            </p:nvSpPr>
            <p:spPr>
              <a:xfrm>
                <a:off x="4175598" y="3688172"/>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175598" y="3688172"/>
                <a:ext cx="226023" cy="276999"/>
              </a:xfrm>
              <a:prstGeom prst="rect">
                <a:avLst/>
              </a:prstGeom>
              <a:blipFill>
                <a:blip r:embed="rId5"/>
                <a:stretch>
                  <a:fillRect l="-24324" r="-1891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466712" y="3657394"/>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5466712" y="3657394"/>
                <a:ext cx="1319592" cy="338554"/>
              </a:xfrm>
              <a:prstGeom prst="rect">
                <a:avLst/>
              </a:prstGeom>
              <a:blipFill>
                <a:blip r:embed="rId6"/>
                <a:stretch>
                  <a:fillRect/>
                </a:stretch>
              </a:blipFill>
            </p:spPr>
            <p:txBody>
              <a:bodyPr/>
              <a:lstStyle/>
              <a:p>
                <a:r>
                  <a:rPr lang="en-US">
                    <a:noFill/>
                  </a:rPr>
                  <a:t> </a:t>
                </a:r>
              </a:p>
            </p:txBody>
          </p:sp>
        </mc:Fallback>
      </mc:AlternateContent>
      <p:sp>
        <p:nvSpPr>
          <p:cNvPr id="25" name="Rectangle 24"/>
          <p:cNvSpPr/>
          <p:nvPr/>
        </p:nvSpPr>
        <p:spPr>
          <a:xfrm rot="16200000">
            <a:off x="7501483" y="2988470"/>
            <a:ext cx="246045" cy="167640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chemeClr val="tx1"/>
                </a:solidFill>
                <a:latin typeface="Avenir Book" panose="02000503020000020003" pitchFamily="2" charset="0"/>
              </a:rPr>
              <a:t>Cipher</a:t>
            </a:r>
            <a:endParaRPr lang="en-US" sz="1600" dirty="0">
              <a:solidFill>
                <a:schemeClr val="tx1"/>
              </a:solidFill>
              <a:latin typeface="Avenir Book" panose="02000503020000020003" pitchFamily="2" charset="0"/>
            </a:endParaRPr>
          </a:p>
        </p:txBody>
      </p:sp>
      <p:cxnSp>
        <p:nvCxnSpPr>
          <p:cNvPr id="26" name="Straight Arrow Connector 25"/>
          <p:cNvCxnSpPr/>
          <p:nvPr/>
        </p:nvCxnSpPr>
        <p:spPr>
          <a:xfrm>
            <a:off x="351786" y="4097569"/>
            <a:ext cx="8553450" cy="28575"/>
          </a:xfrm>
          <a:prstGeom prst="straightConnector1">
            <a:avLst/>
          </a:prstGeom>
          <a:ln w="12700">
            <a:solidFill>
              <a:schemeClr val="tx1">
                <a:lumMod val="50000"/>
                <a:lumOff val="50000"/>
              </a:schemeClr>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Rectangular Callout 32"/>
          <p:cNvSpPr/>
          <p:nvPr/>
        </p:nvSpPr>
        <p:spPr>
          <a:xfrm>
            <a:off x="7158523" y="2646695"/>
            <a:ext cx="1789320" cy="836365"/>
          </a:xfrm>
          <a:prstGeom prst="wedgeRectCallout">
            <a:avLst>
              <a:gd name="adj1" fmla="val -97718"/>
              <a:gd name="adj2" fmla="val 78012"/>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Avenir Book" panose="02000503020000020003" pitchFamily="2" charset="0"/>
              </a:rPr>
              <a:t>Can be </a:t>
            </a:r>
            <a:r>
              <a:rPr lang="en-US" sz="1200" dirty="0" smtClean="0">
                <a:solidFill>
                  <a:srgbClr val="FFFF00"/>
                </a:solidFill>
                <a:latin typeface="Avenir Book" panose="02000503020000020003" pitchFamily="2" charset="0"/>
              </a:rPr>
              <a:t>arbitrarily</a:t>
            </a:r>
            <a:r>
              <a:rPr lang="en-US" sz="1200" dirty="0" smtClean="0">
                <a:latin typeface="Avenir Book" panose="02000503020000020003" pitchFamily="2" charset="0"/>
              </a:rPr>
              <a:t> chosen. Will be eliminated later but makes attack </a:t>
            </a:r>
            <a:r>
              <a:rPr lang="en-US" sz="1200" dirty="0" smtClean="0">
                <a:solidFill>
                  <a:srgbClr val="FFFF00"/>
                </a:solidFill>
                <a:latin typeface="Avenir Book" panose="02000503020000020003" pitchFamily="2" charset="0"/>
              </a:rPr>
              <a:t>difficult</a:t>
            </a:r>
            <a:r>
              <a:rPr lang="en-US" sz="1200" dirty="0" smtClean="0">
                <a:latin typeface="Avenir Book" panose="02000503020000020003" pitchFamily="2" charset="0"/>
              </a:rPr>
              <a:t>.</a:t>
            </a:r>
            <a:endParaRPr lang="en-US" sz="1200" dirty="0">
              <a:solidFill>
                <a:srgbClr val="FFFF00"/>
              </a:solidFill>
              <a:latin typeface="Avenir Book" panose="02000503020000020003" pitchFamily="2" charset="0"/>
            </a:endParaRPr>
          </a:p>
        </p:txBody>
      </p:sp>
    </p:spTree>
    <p:extLst>
      <p:ext uri="{BB962C8B-B14F-4D97-AF65-F5344CB8AC3E}">
        <p14:creationId xmlns:p14="http://schemas.microsoft.com/office/powerpoint/2010/main" val="39799958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417638"/>
                <a:ext cx="8772525" cy="4525963"/>
              </a:xfrm>
            </p:spPr>
            <p:txBody>
              <a:bodyPr>
                <a:normAutofit/>
              </a:bodyPr>
              <a:lstStyle/>
              <a:p>
                <a:r>
                  <a:rPr lang="en-US" dirty="0" smtClean="0"/>
                  <a:t>McEliece</a:t>
                </a:r>
                <a:r>
                  <a:rPr lang="en-US" dirty="0"/>
                  <a:t> </a:t>
                </a:r>
                <a:r>
                  <a:rPr lang="en-US" dirty="0" smtClean="0"/>
                  <a:t>cryptosystem</a:t>
                </a:r>
                <a:endParaRPr lang="en-US" dirty="0"/>
              </a:p>
              <a:p>
                <a:pPr lvl="2"/>
                <a:r>
                  <a:rPr lang="en-US" dirty="0" smtClean="0"/>
                  <a:t>Encryption (Bob to Alice):</a:t>
                </a:r>
              </a:p>
              <a:p>
                <a:pPr marL="1714500" lvl="3" indent="-342900">
                  <a:buFont typeface="+mj-lt"/>
                  <a:buAutoNum type="arabicPeriod"/>
                </a:pPr>
                <a:r>
                  <a:rPr lang="en-US" dirty="0" smtClean="0"/>
                  <a:t>Message (plaintext) encrypted to codeword</a:t>
                </a:r>
              </a:p>
              <a:p>
                <a:pPr marL="1714500" lvl="3" indent="-342900">
                  <a:buFont typeface="+mj-lt"/>
                  <a:buAutoNum type="arabicPeriod"/>
                </a:pPr>
                <a:endParaRPr lang="en-US" sz="2400" dirty="0"/>
              </a:p>
              <a:p>
                <a:pPr marL="1714500" lvl="3" indent="-342900">
                  <a:buFont typeface="+mj-lt"/>
                  <a:buAutoNum type="arabicPeriod"/>
                </a:pPr>
                <a:endParaRPr lang="en-US" dirty="0" smtClean="0"/>
              </a:p>
              <a:p>
                <a:pPr marL="1714500" lvl="3" indent="-342900">
                  <a:buFont typeface="+mj-lt"/>
                  <a:buAutoNum type="arabicPeriod"/>
                </a:pPr>
                <a:r>
                  <a:rPr lang="en-US" dirty="0" smtClean="0"/>
                  <a:t>Codeword obfuscated by error to cipher</a:t>
                </a:r>
              </a:p>
              <a:p>
                <a:pPr marL="1371600" lvl="3" indent="0">
                  <a:buNone/>
                </a:pPr>
                <a:endParaRPr lang="en-US" sz="1400" dirty="0" smtClean="0"/>
              </a:p>
              <a:p>
                <a:pPr marL="1371600" lvl="3" indent="0">
                  <a:buNone/>
                </a:pPr>
                <a:endParaRPr lang="en-US" sz="1400" dirty="0" smtClean="0"/>
              </a:p>
              <a:p>
                <a:pPr lvl="2"/>
                <a:r>
                  <a:rPr lang="en-US" dirty="0" smtClean="0"/>
                  <a:t>Decryption (Alice computes):</a:t>
                </a:r>
              </a:p>
              <a:p>
                <a:pPr lvl="3"/>
                <a:r>
                  <a:rPr lang="en-US" dirty="0" smtClean="0"/>
                  <a:t>Remember </a:t>
                </a:r>
                <a:r>
                  <a:rPr lang="en-US" dirty="0" smtClean="0">
                    <a:solidFill>
                      <a:srgbClr val="B12020"/>
                    </a:solidFill>
                  </a:rPr>
                  <a:t>G’ = S</a:t>
                </a:r>
                <a14:m>
                  <m:oMath xmlns:m="http://schemas.openxmlformats.org/officeDocument/2006/math">
                    <m:r>
                      <a:rPr lang="en-US" i="1">
                        <a:solidFill>
                          <a:srgbClr val="B12020"/>
                        </a:solidFill>
                        <a:latin typeface="Cambria Math" panose="02040503050406030204" pitchFamily="18" charset="0"/>
                        <a:ea typeface="Cambria Math" panose="02040503050406030204" pitchFamily="18" charset="0"/>
                      </a:rPr>
                      <m:t>×</m:t>
                    </m:r>
                  </m:oMath>
                </a14:m>
                <a:r>
                  <a:rPr lang="en-US" dirty="0">
                    <a:solidFill>
                      <a:srgbClr val="B12020"/>
                    </a:solidFill>
                  </a:rPr>
                  <a:t>G</a:t>
                </a:r>
                <a14:m>
                  <m:oMath xmlns:m="http://schemas.openxmlformats.org/officeDocument/2006/math">
                    <m:r>
                      <a:rPr lang="en-US" i="1">
                        <a:solidFill>
                          <a:srgbClr val="B12020"/>
                        </a:solidFill>
                        <a:latin typeface="Cambria Math" panose="02040503050406030204" pitchFamily="18" charset="0"/>
                        <a:ea typeface="Cambria Math" panose="02040503050406030204" pitchFamily="18" charset="0"/>
                      </a:rPr>
                      <m:t>×</m:t>
                    </m:r>
                  </m:oMath>
                </a14:m>
                <a:r>
                  <a:rPr lang="en-US" dirty="0">
                    <a:solidFill>
                      <a:srgbClr val="B12020"/>
                    </a:solidFill>
                  </a:rPr>
                  <a:t>P</a:t>
                </a:r>
                <a:endParaRPr lang="en-US" dirty="0" smtClean="0">
                  <a:solidFill>
                    <a:srgbClr val="B12020"/>
                  </a:solidFill>
                </a:endParaRPr>
              </a:p>
              <a:p>
                <a:pPr marL="1714500" lvl="3" indent="-342900">
                  <a:buFont typeface="+mj-lt"/>
                  <a:buAutoNum type="arabicParenR"/>
                </a:pPr>
                <a:r>
                  <a:rPr lang="en-US" dirty="0" smtClean="0">
                    <a:solidFill>
                      <a:schemeClr val="tx1"/>
                    </a:solidFill>
                  </a:rPr>
                  <a:t>Cipher’ = Cipher</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P</a:t>
                </a:r>
                <a:r>
                  <a:rPr lang="en-US" baseline="30000" dirty="0" smtClean="0">
                    <a:solidFill>
                      <a:schemeClr val="tx1"/>
                    </a:solidFill>
                  </a:rPr>
                  <a:t>-1</a:t>
                </a:r>
                <a:r>
                  <a:rPr lang="en-US" dirty="0">
                    <a:solidFill>
                      <a:schemeClr val="tx1"/>
                    </a:solidFill>
                  </a:rPr>
                  <a:t> </a:t>
                </a:r>
                <a:r>
                  <a:rPr lang="en-US" dirty="0" smtClean="0">
                    <a:solidFill>
                      <a:schemeClr val="tx1"/>
                    </a:solidFill>
                  </a:rPr>
                  <a:t>= (m</a:t>
                </a:r>
                <a14:m>
                  <m:oMath xmlns:m="http://schemas.openxmlformats.org/officeDocument/2006/math">
                    <m:r>
                      <a:rPr lang="en-US">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 </m:t>
                    </m:r>
                  </m:oMath>
                </a14:m>
                <a:r>
                  <a:rPr lang="en-US" dirty="0" smtClean="0">
                    <a:solidFill>
                      <a:schemeClr val="tx1"/>
                    </a:solidFill>
                  </a:rPr>
                  <a:t>G’</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oMath>
                </a14:m>
                <a:r>
                  <a:rPr lang="en-US" dirty="0" smtClean="0">
                    <a:solidFill>
                      <a:schemeClr val="tx1"/>
                    </a:solidFill>
                  </a:rPr>
                  <a:t> e)</a:t>
                </a:r>
                <a:r>
                  <a:rPr lang="en-US" dirty="0">
                    <a:solidFill>
                      <a:schemeClr val="tx1"/>
                    </a:solidFill>
                    <a:ea typeface="Cambria Math" panose="02040503050406030204" pitchFamily="18" charset="0"/>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P</a:t>
                </a:r>
                <a:r>
                  <a:rPr lang="en-US" baseline="30000" dirty="0">
                    <a:solidFill>
                      <a:schemeClr val="tx1"/>
                    </a:solidFill>
                  </a:rPr>
                  <a:t>-1</a:t>
                </a:r>
                <a:r>
                  <a:rPr lang="en-US" dirty="0">
                    <a:solidFill>
                      <a:schemeClr val="tx1"/>
                    </a:solidFill>
                  </a:rPr>
                  <a:t> = </a:t>
                </a:r>
                <a:r>
                  <a:rPr lang="en-US" dirty="0" smtClean="0">
                    <a:solidFill>
                      <a:schemeClr val="tx1"/>
                    </a:solidFill>
                  </a:rPr>
                  <a:t>(</a:t>
                </a:r>
                <a:r>
                  <a:rPr lang="en-US" dirty="0">
                    <a:solidFill>
                      <a:schemeClr val="tx1"/>
                    </a:solidFill>
                  </a:rPr>
                  <a:t>m</a:t>
                </a:r>
                <a14:m>
                  <m:oMath xmlns:m="http://schemas.openxmlformats.org/officeDocument/2006/math">
                    <m:r>
                      <a:rPr lang="en-US">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 </m:t>
                    </m:r>
                  </m:oMath>
                </a14:m>
                <a:r>
                  <a:rPr lang="en-US" dirty="0" smtClean="0">
                    <a:solidFill>
                      <a:schemeClr val="tx1"/>
                    </a:solidFill>
                  </a:rPr>
                  <a:t>S</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rPr>
                      <m:t> </m:t>
                    </m:r>
                    <m:r>
                      <a:rPr lang="en-US" i="1" smtClean="0">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G</m:t>
                    </m:r>
                    <m:r>
                      <m:rPr>
                        <m:nor/>
                      </m:rPr>
                      <a:rPr lang="en-US" b="0" i="0" dirty="0" smtClean="0">
                        <a:solidFill>
                          <a:schemeClr val="tx1"/>
                        </a:solidFill>
                      </a:rPr>
                      <m:t>)</m:t>
                    </m:r>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r>
                  <a:rPr lang="en-US" dirty="0" smtClean="0">
                    <a:solidFill>
                      <a:schemeClr val="tx1"/>
                    </a:solidFill>
                  </a:rPr>
                  <a:t>(</a:t>
                </a:r>
                <a:r>
                  <a:rPr lang="en-US" dirty="0">
                    <a:solidFill>
                      <a:schemeClr val="tx1"/>
                    </a:solidFill>
                  </a:rPr>
                  <a:t>e</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 </m:t>
                    </m:r>
                  </m:oMath>
                </a14:m>
                <a:r>
                  <a:rPr lang="en-US" dirty="0" smtClean="0">
                    <a:solidFill>
                      <a:schemeClr val="tx1"/>
                    </a:solidFill>
                  </a:rPr>
                  <a:t>P</a:t>
                </a:r>
                <a:r>
                  <a:rPr lang="en-US" baseline="30000" dirty="0" smtClean="0">
                    <a:solidFill>
                      <a:schemeClr val="tx1"/>
                    </a:solidFill>
                  </a:rPr>
                  <a:t>-1</a:t>
                </a:r>
                <a:r>
                  <a:rPr lang="en-US" dirty="0" smtClean="0">
                    <a:solidFill>
                      <a:schemeClr val="tx1"/>
                    </a:solidFill>
                  </a:rPr>
                  <a:t>)</a:t>
                </a:r>
              </a:p>
              <a:p>
                <a:pPr marL="1714500" lvl="3" indent="-342900">
                  <a:buFont typeface="+mj-lt"/>
                  <a:buAutoNum type="arabicParenR"/>
                </a:pPr>
                <a:r>
                  <a:rPr lang="en-US" dirty="0">
                    <a:solidFill>
                      <a:schemeClr val="tx1"/>
                    </a:solidFill>
                  </a:rPr>
                  <a:t>Err-correct (m</a:t>
                </a:r>
                <a:r>
                  <a:rPr lang="en-US" dirty="0" smtClean="0">
                    <a:solidFill>
                      <a:schemeClr val="tx1"/>
                    </a:solidFil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S</m:t>
                    </m:r>
                    <m:r>
                      <a:rPr lang="en-US" i="1" smtClean="0">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G</m:t>
                    </m:r>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r>
                  <a:rPr lang="en-US" dirty="0" smtClean="0">
                    <a:solidFill>
                      <a:schemeClr val="tx1"/>
                    </a:solidFill>
                  </a:rPr>
                  <a:t>e’) </a:t>
                </a:r>
                <a:r>
                  <a:rPr lang="en-US" dirty="0">
                    <a:solidFill>
                      <a:schemeClr val="tx1"/>
                    </a:solidFill>
                  </a:rPr>
                  <a:t>= m</a:t>
                </a:r>
                <a:r>
                  <a:rPr lang="en-US" dirty="0" smtClean="0">
                    <a:solidFill>
                      <a:schemeClr val="tx1"/>
                    </a:solidFil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S</m:t>
                    </m:r>
                  </m:oMath>
                </a14:m>
                <a:endParaRPr lang="en-US" baseline="30000" dirty="0" smtClean="0">
                  <a:solidFill>
                    <a:schemeClr val="tx1"/>
                  </a:solidFill>
                </a:endParaRPr>
              </a:p>
              <a:p>
                <a:pPr marL="1714500" lvl="3" indent="-342900">
                  <a:buFont typeface="+mj-lt"/>
                  <a:buAutoNum type="arabicParenR"/>
                </a:pPr>
                <a:r>
                  <a:rPr lang="en-US" dirty="0">
                    <a:solidFill>
                      <a:schemeClr val="tx1"/>
                    </a:solidFill>
                  </a:rPr>
                  <a:t>m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S</m:t>
                    </m:r>
                    <m:r>
                      <a:rPr lang="en-US" i="1">
                        <a:solidFill>
                          <a:schemeClr val="tx1"/>
                        </a:solidFill>
                        <a:latin typeface="Cambria Math" panose="02040503050406030204" pitchFamily="18" charset="0"/>
                        <a:ea typeface="Cambria Math" panose="02040503050406030204" pitchFamily="18" charset="0"/>
                      </a:rPr>
                      <m:t>×</m:t>
                    </m:r>
                    <m:r>
                      <m:rPr>
                        <m:nor/>
                      </m:rPr>
                      <a:rPr lang="en-US" b="0" i="0" dirty="0" smtClean="0">
                        <a:solidFill>
                          <a:schemeClr val="tx1"/>
                        </a:solidFill>
                      </a:rPr>
                      <m:t>S</m:t>
                    </m:r>
                    <m:r>
                      <m:rPr>
                        <m:nor/>
                      </m:rPr>
                      <a:rPr lang="en-US" baseline="30000" dirty="0" smtClean="0">
                        <a:solidFill>
                          <a:schemeClr val="tx1"/>
                        </a:solidFill>
                      </a:rPr>
                      <m:t>−1</m:t>
                    </m:r>
                  </m:oMath>
                </a14:m>
                <a:r>
                  <a:rPr lang="en-US" dirty="0">
                    <a:solidFill>
                      <a:schemeClr val="tx1"/>
                    </a:solidFill>
                  </a:rPr>
                  <a:t> = m</a:t>
                </a:r>
                <a:endParaRPr lang="en-US" baseline="30000" dirty="0">
                  <a:solidFill>
                    <a:schemeClr val="tx1"/>
                  </a:solidFill>
                </a:endParaRPr>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417638"/>
                <a:ext cx="8772525" cy="4525963"/>
              </a:xfrm>
              <a:blipFill>
                <a:blip r:embed="rId2"/>
                <a:stretch>
                  <a:fillRect l="-1181" t="-1482" b="-2156"/>
                </a:stretch>
              </a:blipFill>
            </p:spPr>
            <p:txBody>
              <a:bodyPr/>
              <a:lstStyle/>
              <a:p>
                <a:r>
                  <a:rPr lang="en-US">
                    <a:noFill/>
                  </a:rPr>
                  <a:t> </a:t>
                </a:r>
              </a:p>
            </p:txBody>
          </p:sp>
        </mc:Fallback>
      </mc:AlternateContent>
      <p:sp>
        <p:nvSpPr>
          <p:cNvPr id="8" name="Rectangle 7"/>
          <p:cNvSpPr/>
          <p:nvPr/>
        </p:nvSpPr>
        <p:spPr>
          <a:xfrm rot="16200000">
            <a:off x="2034179" y="2828162"/>
            <a:ext cx="714378" cy="238126"/>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m</a:t>
            </a:r>
            <a:endParaRPr lang="en-US" sz="1600" dirty="0">
              <a:solidFill>
                <a:srgbClr val="0070C0"/>
              </a:solidFill>
              <a:latin typeface="Avenir Book" panose="02000503020000020003" pitchFamily="2" charset="0"/>
            </a:endParaRPr>
          </a:p>
        </p:txBody>
      </p:sp>
      <p:sp>
        <p:nvSpPr>
          <p:cNvPr id="9" name="Rectangle 8"/>
          <p:cNvSpPr/>
          <p:nvPr/>
        </p:nvSpPr>
        <p:spPr>
          <a:xfrm>
            <a:off x="3010257" y="2594800"/>
            <a:ext cx="1676401" cy="709614"/>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7030A0"/>
                </a:solidFill>
                <a:latin typeface="Avenir Book" panose="02000503020000020003" pitchFamily="2" charset="0"/>
              </a:rPr>
              <a:t>G’</a:t>
            </a:r>
            <a:endParaRPr lang="en-US" sz="1600" dirty="0">
              <a:solidFill>
                <a:srgbClr val="7030A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14" name="Rectangle 13"/>
              <p:cNvSpPr/>
              <p:nvPr/>
            </p:nvSpPr>
            <p:spPr>
              <a:xfrm>
                <a:off x="1699269" y="2776349"/>
                <a:ext cx="275822" cy="338554"/>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699269" y="2776349"/>
                <a:ext cx="275822" cy="338554"/>
              </a:xfrm>
              <a:prstGeom prst="rect">
                <a:avLst/>
              </a:prstGeom>
              <a:blipFill>
                <a:blip r:embed="rId3"/>
                <a:stretch>
                  <a:fillRect r="-340000"/>
                </a:stretch>
              </a:blipFill>
            </p:spPr>
            <p:txBody>
              <a:bodyPr/>
              <a:lstStyle/>
              <a:p>
                <a:r>
                  <a:rPr lang="en-US">
                    <a:noFill/>
                  </a:rPr>
                  <a:t> </a:t>
                </a:r>
              </a:p>
            </p:txBody>
          </p:sp>
        </mc:Fallback>
      </mc:AlternateContent>
      <p:sp>
        <p:nvSpPr>
          <p:cNvPr id="16" name="Rectangle 15"/>
          <p:cNvSpPr/>
          <p:nvPr/>
        </p:nvSpPr>
        <p:spPr>
          <a:xfrm rot="16200000">
            <a:off x="5848515" y="2138338"/>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20" name="Rectangle 19"/>
              <p:cNvSpPr/>
              <p:nvPr/>
            </p:nvSpPr>
            <p:spPr>
              <a:xfrm>
                <a:off x="3836904" y="2779466"/>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3836904" y="2779466"/>
                <a:ext cx="1319592" cy="338554"/>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rot="16200000">
            <a:off x="2987485" y="3003946"/>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p:sp>
        <p:nvSpPr>
          <p:cNvPr id="23" name="Rectangle 22"/>
          <p:cNvSpPr/>
          <p:nvPr/>
        </p:nvSpPr>
        <p:spPr>
          <a:xfrm rot="16200000">
            <a:off x="5343690" y="3003947"/>
            <a:ext cx="246045" cy="1676402"/>
          </a:xfrm>
          <a:prstGeom prst="rect">
            <a:avLst/>
          </a:prstGeom>
          <a:noFill/>
          <a:ln w="28575">
            <a:solidFill>
              <a:srgbClr val="FF6600"/>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FF6600"/>
                </a:solidFill>
                <a:latin typeface="Avenir Book" panose="02000503020000020003" pitchFamily="2" charset="0"/>
              </a:rPr>
              <a:t>e (t of 1’s)</a:t>
            </a:r>
            <a:endParaRPr lang="en-US" sz="1600" dirty="0">
              <a:solidFill>
                <a:srgbClr val="FF660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5" name="TextBox 4"/>
              <p:cNvSpPr txBox="1"/>
              <p:nvPr/>
            </p:nvSpPr>
            <p:spPr>
              <a:xfrm>
                <a:off x="4175598" y="3688172"/>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175598" y="3688172"/>
                <a:ext cx="226023" cy="276999"/>
              </a:xfrm>
              <a:prstGeom prst="rect">
                <a:avLst/>
              </a:prstGeom>
              <a:blipFill>
                <a:blip r:embed="rId5"/>
                <a:stretch>
                  <a:fillRect l="-24324" r="-1891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466712" y="3657394"/>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5466712" y="3657394"/>
                <a:ext cx="1319592" cy="338554"/>
              </a:xfrm>
              <a:prstGeom prst="rect">
                <a:avLst/>
              </a:prstGeom>
              <a:blipFill>
                <a:blip r:embed="rId6"/>
                <a:stretch>
                  <a:fillRect/>
                </a:stretch>
              </a:blipFill>
            </p:spPr>
            <p:txBody>
              <a:bodyPr/>
              <a:lstStyle/>
              <a:p>
                <a:r>
                  <a:rPr lang="en-US">
                    <a:noFill/>
                  </a:rPr>
                  <a:t> </a:t>
                </a:r>
              </a:p>
            </p:txBody>
          </p:sp>
        </mc:Fallback>
      </mc:AlternateContent>
      <p:sp>
        <p:nvSpPr>
          <p:cNvPr id="25" name="Rectangle 24"/>
          <p:cNvSpPr/>
          <p:nvPr/>
        </p:nvSpPr>
        <p:spPr>
          <a:xfrm rot="16200000">
            <a:off x="7501483" y="2988470"/>
            <a:ext cx="246045" cy="167640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chemeClr val="tx1"/>
                </a:solidFill>
                <a:latin typeface="Avenir Book" panose="02000503020000020003" pitchFamily="2" charset="0"/>
              </a:rPr>
              <a:t>Cipher</a:t>
            </a:r>
            <a:endParaRPr lang="en-US" sz="1600" dirty="0">
              <a:solidFill>
                <a:schemeClr val="tx1"/>
              </a:solidFill>
              <a:latin typeface="Avenir Book" panose="02000503020000020003" pitchFamily="2" charset="0"/>
            </a:endParaRPr>
          </a:p>
        </p:txBody>
      </p:sp>
      <p:cxnSp>
        <p:nvCxnSpPr>
          <p:cNvPr id="26" name="Straight Arrow Connector 25"/>
          <p:cNvCxnSpPr/>
          <p:nvPr/>
        </p:nvCxnSpPr>
        <p:spPr>
          <a:xfrm>
            <a:off x="351786" y="4097569"/>
            <a:ext cx="8553450" cy="28575"/>
          </a:xfrm>
          <a:prstGeom prst="straightConnector1">
            <a:avLst/>
          </a:prstGeom>
          <a:ln w="12700">
            <a:solidFill>
              <a:schemeClr val="tx1">
                <a:lumMod val="50000"/>
                <a:lumOff val="50000"/>
              </a:schemeClr>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Rectangular Callout 32"/>
          <p:cNvSpPr/>
          <p:nvPr/>
        </p:nvSpPr>
        <p:spPr>
          <a:xfrm>
            <a:off x="7158523" y="2646695"/>
            <a:ext cx="1789320" cy="836365"/>
          </a:xfrm>
          <a:prstGeom prst="wedgeRectCallout">
            <a:avLst>
              <a:gd name="adj1" fmla="val -97718"/>
              <a:gd name="adj2" fmla="val 78012"/>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Avenir Book" panose="02000503020000020003" pitchFamily="2" charset="0"/>
              </a:rPr>
              <a:t>Can be </a:t>
            </a:r>
            <a:r>
              <a:rPr lang="en-US" sz="1200" dirty="0" smtClean="0">
                <a:solidFill>
                  <a:srgbClr val="FFFF00"/>
                </a:solidFill>
                <a:latin typeface="Avenir Book" panose="02000503020000020003" pitchFamily="2" charset="0"/>
              </a:rPr>
              <a:t>arbitrarily</a:t>
            </a:r>
            <a:r>
              <a:rPr lang="en-US" sz="1200" dirty="0" smtClean="0">
                <a:latin typeface="Avenir Book" panose="02000503020000020003" pitchFamily="2" charset="0"/>
              </a:rPr>
              <a:t> chosen. Will be eliminated anyways but makes attack </a:t>
            </a:r>
            <a:r>
              <a:rPr lang="en-US" sz="1200" dirty="0" smtClean="0">
                <a:solidFill>
                  <a:srgbClr val="FFFF00"/>
                </a:solidFill>
                <a:latin typeface="Avenir Book" panose="02000503020000020003" pitchFamily="2" charset="0"/>
              </a:rPr>
              <a:t>difficult</a:t>
            </a:r>
            <a:r>
              <a:rPr lang="en-US" sz="1200" dirty="0" smtClean="0">
                <a:latin typeface="Avenir Book" panose="02000503020000020003" pitchFamily="2" charset="0"/>
              </a:rPr>
              <a:t>.</a:t>
            </a:r>
            <a:endParaRPr lang="en-US" sz="1200" dirty="0">
              <a:solidFill>
                <a:srgbClr val="FFFF00"/>
              </a:solidFill>
              <a:latin typeface="Avenir Book" panose="02000503020000020003" pitchFamily="2" charset="0"/>
            </a:endParaRPr>
          </a:p>
        </p:txBody>
      </p:sp>
    </p:spTree>
    <p:extLst>
      <p:ext uri="{BB962C8B-B14F-4D97-AF65-F5344CB8AC3E}">
        <p14:creationId xmlns:p14="http://schemas.microsoft.com/office/powerpoint/2010/main" val="2880890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417638"/>
                <a:ext cx="8772525" cy="4525963"/>
              </a:xfrm>
            </p:spPr>
            <p:txBody>
              <a:bodyPr>
                <a:normAutofit/>
              </a:bodyPr>
              <a:lstStyle/>
              <a:p>
                <a:r>
                  <a:rPr lang="en-US" dirty="0" smtClean="0"/>
                  <a:t>McEliece</a:t>
                </a:r>
                <a:r>
                  <a:rPr lang="en-US" dirty="0"/>
                  <a:t> </a:t>
                </a:r>
                <a:r>
                  <a:rPr lang="en-US" dirty="0" smtClean="0"/>
                  <a:t>cryptosystem</a:t>
                </a:r>
                <a:endParaRPr lang="en-US" dirty="0"/>
              </a:p>
              <a:p>
                <a:pPr lvl="2"/>
                <a:r>
                  <a:rPr lang="en-US" dirty="0" smtClean="0"/>
                  <a:t>Encryption (Bob to Alice):</a:t>
                </a:r>
              </a:p>
              <a:p>
                <a:pPr marL="1714500" lvl="3" indent="-342900">
                  <a:buFont typeface="+mj-lt"/>
                  <a:buAutoNum type="arabicPeriod"/>
                </a:pPr>
                <a:r>
                  <a:rPr lang="en-US" dirty="0" smtClean="0"/>
                  <a:t>Message (plaintext) encrypted to codeword</a:t>
                </a:r>
              </a:p>
              <a:p>
                <a:pPr marL="1714500" lvl="3" indent="-342900">
                  <a:buFont typeface="+mj-lt"/>
                  <a:buAutoNum type="arabicPeriod"/>
                </a:pPr>
                <a:endParaRPr lang="en-US" sz="2400" dirty="0"/>
              </a:p>
              <a:p>
                <a:pPr marL="1714500" lvl="3" indent="-342900">
                  <a:buFont typeface="+mj-lt"/>
                  <a:buAutoNum type="arabicPeriod"/>
                </a:pPr>
                <a:endParaRPr lang="en-US" dirty="0" smtClean="0"/>
              </a:p>
              <a:p>
                <a:pPr marL="1714500" lvl="3" indent="-342900">
                  <a:buFont typeface="+mj-lt"/>
                  <a:buAutoNum type="arabicPeriod"/>
                </a:pPr>
                <a:r>
                  <a:rPr lang="en-US" dirty="0" smtClean="0"/>
                  <a:t>Codeword obfuscated by error to cipher</a:t>
                </a:r>
              </a:p>
              <a:p>
                <a:pPr marL="1371600" lvl="3" indent="0">
                  <a:buNone/>
                </a:pPr>
                <a:endParaRPr lang="en-US" sz="1400" dirty="0" smtClean="0"/>
              </a:p>
              <a:p>
                <a:pPr marL="1371600" lvl="3" indent="0">
                  <a:buNone/>
                </a:pPr>
                <a:endParaRPr lang="en-US" sz="1400" dirty="0" smtClean="0"/>
              </a:p>
              <a:p>
                <a:pPr lvl="2"/>
                <a:r>
                  <a:rPr lang="en-US" dirty="0" smtClean="0"/>
                  <a:t>Decryption (Alice computes):</a:t>
                </a:r>
              </a:p>
              <a:p>
                <a:pPr lvl="3"/>
                <a:r>
                  <a:rPr lang="en-US" dirty="0"/>
                  <a:t>Remember G’ = S</a:t>
                </a:r>
                <a14:m>
                  <m:oMath xmlns:m="http://schemas.openxmlformats.org/officeDocument/2006/math">
                    <m:r>
                      <a:rPr lang="en-US">
                        <a:latin typeface="Cambria Math" panose="02040503050406030204" pitchFamily="18" charset="0"/>
                      </a:rPr>
                      <m:t>×</m:t>
                    </m:r>
                  </m:oMath>
                </a14:m>
                <a:r>
                  <a:rPr lang="en-US" dirty="0"/>
                  <a:t>G</a:t>
                </a:r>
                <a14:m>
                  <m:oMath xmlns:m="http://schemas.openxmlformats.org/officeDocument/2006/math">
                    <m:r>
                      <a:rPr lang="en-US">
                        <a:latin typeface="Cambria Math" panose="02040503050406030204" pitchFamily="18" charset="0"/>
                      </a:rPr>
                      <m:t>×</m:t>
                    </m:r>
                  </m:oMath>
                </a14:m>
                <a:r>
                  <a:rPr lang="en-US" dirty="0"/>
                  <a:t>P</a:t>
                </a:r>
              </a:p>
              <a:p>
                <a:pPr marL="1714500" lvl="3" indent="-342900">
                  <a:buFont typeface="+mj-lt"/>
                  <a:buAutoNum type="arabicParenR"/>
                </a:pPr>
                <a:r>
                  <a:rPr lang="en-US" dirty="0" smtClean="0">
                    <a:solidFill>
                      <a:schemeClr val="tx1"/>
                    </a:solidFill>
                  </a:rPr>
                  <a:t>Cipher’ = Cipher</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P</a:t>
                </a:r>
                <a:r>
                  <a:rPr lang="en-US" baseline="30000" dirty="0" smtClean="0">
                    <a:solidFill>
                      <a:schemeClr val="tx1"/>
                    </a:solidFill>
                  </a:rPr>
                  <a:t>-1</a:t>
                </a:r>
                <a:r>
                  <a:rPr lang="en-US" dirty="0">
                    <a:solidFill>
                      <a:schemeClr val="tx1"/>
                    </a:solidFill>
                  </a:rPr>
                  <a:t> </a:t>
                </a:r>
                <a:r>
                  <a:rPr lang="en-US" dirty="0" smtClean="0">
                    <a:solidFill>
                      <a:schemeClr val="tx1"/>
                    </a:solidFill>
                  </a:rPr>
                  <a:t>= (m</a:t>
                </a:r>
                <a14:m>
                  <m:oMath xmlns:m="http://schemas.openxmlformats.org/officeDocument/2006/math">
                    <m:r>
                      <a:rPr lang="en-US">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 </m:t>
                    </m:r>
                  </m:oMath>
                </a14:m>
                <a:r>
                  <a:rPr lang="en-US" dirty="0" smtClean="0">
                    <a:solidFill>
                      <a:schemeClr val="tx1"/>
                    </a:solidFill>
                  </a:rPr>
                  <a:t>G’</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oMath>
                </a14:m>
                <a:r>
                  <a:rPr lang="en-US" dirty="0" smtClean="0">
                    <a:solidFill>
                      <a:schemeClr val="tx1"/>
                    </a:solidFill>
                  </a:rPr>
                  <a:t> e)</a:t>
                </a:r>
                <a:r>
                  <a:rPr lang="en-US" dirty="0">
                    <a:solidFill>
                      <a:schemeClr val="tx1"/>
                    </a:solidFill>
                    <a:ea typeface="Cambria Math" panose="02040503050406030204" pitchFamily="18" charset="0"/>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rPr>
                  <a:t>P</a:t>
                </a:r>
                <a:r>
                  <a:rPr lang="en-US" baseline="30000" dirty="0">
                    <a:solidFill>
                      <a:schemeClr val="tx1"/>
                    </a:solidFill>
                  </a:rPr>
                  <a:t>-1</a:t>
                </a:r>
                <a:r>
                  <a:rPr lang="en-US" dirty="0">
                    <a:solidFill>
                      <a:schemeClr val="tx1"/>
                    </a:solidFill>
                  </a:rPr>
                  <a:t> = </a:t>
                </a:r>
                <a:r>
                  <a:rPr lang="en-US" dirty="0" smtClean="0">
                    <a:solidFill>
                      <a:schemeClr val="tx1"/>
                    </a:solidFill>
                  </a:rPr>
                  <a:t>(</a:t>
                </a:r>
                <a:r>
                  <a:rPr lang="en-US" dirty="0">
                    <a:solidFill>
                      <a:schemeClr val="tx1"/>
                    </a:solidFill>
                  </a:rPr>
                  <a:t>m</a:t>
                </a:r>
                <a14:m>
                  <m:oMath xmlns:m="http://schemas.openxmlformats.org/officeDocument/2006/math">
                    <m:r>
                      <a:rPr lang="en-US">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 </m:t>
                    </m:r>
                  </m:oMath>
                </a14:m>
                <a:r>
                  <a:rPr lang="en-US" dirty="0" smtClean="0">
                    <a:solidFill>
                      <a:schemeClr val="tx1"/>
                    </a:solidFill>
                  </a:rPr>
                  <a:t>S</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rPr>
                      <m:t> </m:t>
                    </m:r>
                    <m:r>
                      <a:rPr lang="en-US" i="1" smtClean="0">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G</m:t>
                    </m:r>
                    <m:r>
                      <m:rPr>
                        <m:nor/>
                      </m:rPr>
                      <a:rPr lang="en-US" b="0" i="0" dirty="0" smtClean="0">
                        <a:solidFill>
                          <a:schemeClr val="tx1"/>
                        </a:solidFill>
                      </a:rPr>
                      <m:t>)</m:t>
                    </m:r>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r>
                  <a:rPr lang="en-US" dirty="0" smtClean="0">
                    <a:solidFill>
                      <a:schemeClr val="tx1"/>
                    </a:solidFill>
                  </a:rPr>
                  <a:t>(</a:t>
                </a:r>
                <a:r>
                  <a:rPr lang="en-US" dirty="0">
                    <a:solidFill>
                      <a:schemeClr val="tx1"/>
                    </a:solidFill>
                  </a:rPr>
                  <a:t>e</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 </m:t>
                    </m:r>
                  </m:oMath>
                </a14:m>
                <a:r>
                  <a:rPr lang="en-US" dirty="0" smtClean="0">
                    <a:solidFill>
                      <a:schemeClr val="tx1"/>
                    </a:solidFill>
                  </a:rPr>
                  <a:t>P</a:t>
                </a:r>
                <a:r>
                  <a:rPr lang="en-US" baseline="30000" dirty="0" smtClean="0">
                    <a:solidFill>
                      <a:schemeClr val="tx1"/>
                    </a:solidFill>
                  </a:rPr>
                  <a:t>-1</a:t>
                </a:r>
                <a:r>
                  <a:rPr lang="en-US" dirty="0" smtClean="0">
                    <a:solidFill>
                      <a:schemeClr val="tx1"/>
                    </a:solidFill>
                  </a:rPr>
                  <a:t>)</a:t>
                </a:r>
              </a:p>
              <a:p>
                <a:pPr marL="1714500" lvl="3" indent="-342900">
                  <a:buFont typeface="+mj-lt"/>
                  <a:buAutoNum type="arabicParenR"/>
                </a:pPr>
                <a:r>
                  <a:rPr lang="en-US" dirty="0">
                    <a:solidFill>
                      <a:schemeClr val="tx1"/>
                    </a:solidFill>
                  </a:rPr>
                  <a:t>Err-correct (m</a:t>
                </a:r>
                <a:r>
                  <a:rPr lang="en-US" dirty="0" smtClean="0">
                    <a:solidFill>
                      <a:schemeClr val="tx1"/>
                    </a:solidFil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S</m:t>
                    </m:r>
                    <m:r>
                      <a:rPr lang="en-US" i="1" smtClean="0">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G</m:t>
                    </m:r>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r>
                  <a:rPr lang="en-US" dirty="0" smtClean="0">
                    <a:solidFill>
                      <a:schemeClr val="tx1"/>
                    </a:solidFill>
                  </a:rPr>
                  <a:t>e’) </a:t>
                </a:r>
                <a:r>
                  <a:rPr lang="en-US" dirty="0">
                    <a:solidFill>
                      <a:schemeClr val="tx1"/>
                    </a:solidFill>
                  </a:rPr>
                  <a:t>= m</a:t>
                </a:r>
                <a:r>
                  <a:rPr lang="en-US" dirty="0" smtClean="0">
                    <a:solidFill>
                      <a:schemeClr val="tx1"/>
                    </a:solidFil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S</m:t>
                    </m:r>
                  </m:oMath>
                </a14:m>
                <a:endParaRPr lang="en-US" baseline="30000" dirty="0" smtClean="0">
                  <a:solidFill>
                    <a:schemeClr val="tx1"/>
                  </a:solidFill>
                </a:endParaRPr>
              </a:p>
              <a:p>
                <a:pPr marL="1714500" lvl="3" indent="-342900">
                  <a:buFont typeface="+mj-lt"/>
                  <a:buAutoNum type="arabicParenR"/>
                </a:pPr>
                <a:r>
                  <a:rPr lang="en-US" dirty="0">
                    <a:solidFill>
                      <a:schemeClr val="tx1"/>
                    </a:solidFill>
                  </a:rPr>
                  <a:t>m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S</m:t>
                    </m:r>
                    <m:r>
                      <a:rPr lang="en-US" i="1">
                        <a:solidFill>
                          <a:schemeClr val="tx1"/>
                        </a:solidFill>
                        <a:latin typeface="Cambria Math" panose="02040503050406030204" pitchFamily="18" charset="0"/>
                        <a:ea typeface="Cambria Math" panose="02040503050406030204" pitchFamily="18" charset="0"/>
                      </a:rPr>
                      <m:t>×</m:t>
                    </m:r>
                    <m:r>
                      <m:rPr>
                        <m:nor/>
                      </m:rPr>
                      <a:rPr lang="en-US" b="0" i="0" dirty="0" smtClean="0">
                        <a:solidFill>
                          <a:schemeClr val="tx1"/>
                        </a:solidFill>
                      </a:rPr>
                      <m:t>S</m:t>
                    </m:r>
                    <m:r>
                      <m:rPr>
                        <m:nor/>
                      </m:rPr>
                      <a:rPr lang="en-US" baseline="30000" dirty="0" smtClean="0">
                        <a:solidFill>
                          <a:schemeClr val="tx1"/>
                        </a:solidFill>
                      </a:rPr>
                      <m:t>−1</m:t>
                    </m:r>
                  </m:oMath>
                </a14:m>
                <a:r>
                  <a:rPr lang="en-US" dirty="0">
                    <a:solidFill>
                      <a:schemeClr val="tx1"/>
                    </a:solidFill>
                  </a:rPr>
                  <a:t> = m</a:t>
                </a:r>
                <a:endParaRPr lang="en-US" baseline="30000" dirty="0">
                  <a:solidFill>
                    <a:schemeClr val="tx1"/>
                  </a:solidFill>
                </a:endParaRPr>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417638"/>
                <a:ext cx="8772525" cy="4525963"/>
              </a:xfrm>
              <a:blipFill>
                <a:blip r:embed="rId2"/>
                <a:stretch>
                  <a:fillRect l="-1181" t="-1482" b="-2156"/>
                </a:stretch>
              </a:blipFill>
            </p:spPr>
            <p:txBody>
              <a:bodyPr/>
              <a:lstStyle/>
              <a:p>
                <a:r>
                  <a:rPr lang="en-US">
                    <a:noFill/>
                  </a:rPr>
                  <a:t> </a:t>
                </a:r>
              </a:p>
            </p:txBody>
          </p:sp>
        </mc:Fallback>
      </mc:AlternateContent>
      <p:sp>
        <p:nvSpPr>
          <p:cNvPr id="8" name="Rectangle 7"/>
          <p:cNvSpPr/>
          <p:nvPr/>
        </p:nvSpPr>
        <p:spPr>
          <a:xfrm rot="16200000">
            <a:off x="2034179" y="2828162"/>
            <a:ext cx="714378" cy="238126"/>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m</a:t>
            </a:r>
            <a:endParaRPr lang="en-US" sz="1600" dirty="0">
              <a:solidFill>
                <a:srgbClr val="0070C0"/>
              </a:solidFill>
              <a:latin typeface="Avenir Book" panose="02000503020000020003" pitchFamily="2" charset="0"/>
            </a:endParaRPr>
          </a:p>
        </p:txBody>
      </p:sp>
      <p:sp>
        <p:nvSpPr>
          <p:cNvPr id="9" name="Rectangle 8"/>
          <p:cNvSpPr/>
          <p:nvPr/>
        </p:nvSpPr>
        <p:spPr>
          <a:xfrm>
            <a:off x="3010257" y="2594800"/>
            <a:ext cx="1676401" cy="709614"/>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7030A0"/>
                </a:solidFill>
                <a:latin typeface="Avenir Book" panose="02000503020000020003" pitchFamily="2" charset="0"/>
              </a:rPr>
              <a:t>G’</a:t>
            </a:r>
            <a:endParaRPr lang="en-US" sz="1600" dirty="0">
              <a:solidFill>
                <a:srgbClr val="7030A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14" name="Rectangle 13"/>
              <p:cNvSpPr/>
              <p:nvPr/>
            </p:nvSpPr>
            <p:spPr>
              <a:xfrm>
                <a:off x="1699269" y="2776349"/>
                <a:ext cx="275822" cy="338554"/>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699269" y="2776349"/>
                <a:ext cx="275822" cy="338554"/>
              </a:xfrm>
              <a:prstGeom prst="rect">
                <a:avLst/>
              </a:prstGeom>
              <a:blipFill>
                <a:blip r:embed="rId3"/>
                <a:stretch>
                  <a:fillRect r="-340000"/>
                </a:stretch>
              </a:blipFill>
            </p:spPr>
            <p:txBody>
              <a:bodyPr/>
              <a:lstStyle/>
              <a:p>
                <a:r>
                  <a:rPr lang="en-US">
                    <a:noFill/>
                  </a:rPr>
                  <a:t> </a:t>
                </a:r>
              </a:p>
            </p:txBody>
          </p:sp>
        </mc:Fallback>
      </mc:AlternateContent>
      <p:sp>
        <p:nvSpPr>
          <p:cNvPr id="16" name="Rectangle 15"/>
          <p:cNvSpPr/>
          <p:nvPr/>
        </p:nvSpPr>
        <p:spPr>
          <a:xfrm rot="16200000">
            <a:off x="5848515" y="2138338"/>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20" name="Rectangle 19"/>
              <p:cNvSpPr/>
              <p:nvPr/>
            </p:nvSpPr>
            <p:spPr>
              <a:xfrm>
                <a:off x="3836904" y="2779466"/>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3836904" y="2779466"/>
                <a:ext cx="1319592" cy="338554"/>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rot="16200000">
            <a:off x="2987485" y="3003946"/>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p:sp>
        <p:nvSpPr>
          <p:cNvPr id="23" name="Rectangle 22"/>
          <p:cNvSpPr/>
          <p:nvPr/>
        </p:nvSpPr>
        <p:spPr>
          <a:xfrm rot="16200000">
            <a:off x="5343690" y="3003947"/>
            <a:ext cx="246045" cy="1676402"/>
          </a:xfrm>
          <a:prstGeom prst="rect">
            <a:avLst/>
          </a:prstGeom>
          <a:noFill/>
          <a:ln w="28575">
            <a:solidFill>
              <a:srgbClr val="FF6600"/>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FF6600"/>
                </a:solidFill>
                <a:latin typeface="Avenir Book" panose="02000503020000020003" pitchFamily="2" charset="0"/>
              </a:rPr>
              <a:t>e (t of 1’s)</a:t>
            </a:r>
            <a:endParaRPr lang="en-US" sz="1600" dirty="0">
              <a:solidFill>
                <a:srgbClr val="FF660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5" name="TextBox 4"/>
              <p:cNvSpPr txBox="1"/>
              <p:nvPr/>
            </p:nvSpPr>
            <p:spPr>
              <a:xfrm>
                <a:off x="4175598" y="3688172"/>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175598" y="3688172"/>
                <a:ext cx="226023" cy="276999"/>
              </a:xfrm>
              <a:prstGeom prst="rect">
                <a:avLst/>
              </a:prstGeom>
              <a:blipFill>
                <a:blip r:embed="rId5"/>
                <a:stretch>
                  <a:fillRect l="-24324" r="-1891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466712" y="3657394"/>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5466712" y="3657394"/>
                <a:ext cx="1319592" cy="338554"/>
              </a:xfrm>
              <a:prstGeom prst="rect">
                <a:avLst/>
              </a:prstGeom>
              <a:blipFill>
                <a:blip r:embed="rId6"/>
                <a:stretch>
                  <a:fillRect/>
                </a:stretch>
              </a:blipFill>
            </p:spPr>
            <p:txBody>
              <a:bodyPr/>
              <a:lstStyle/>
              <a:p>
                <a:r>
                  <a:rPr lang="en-US">
                    <a:noFill/>
                  </a:rPr>
                  <a:t> </a:t>
                </a:r>
              </a:p>
            </p:txBody>
          </p:sp>
        </mc:Fallback>
      </mc:AlternateContent>
      <p:sp>
        <p:nvSpPr>
          <p:cNvPr id="25" name="Rectangle 24"/>
          <p:cNvSpPr/>
          <p:nvPr/>
        </p:nvSpPr>
        <p:spPr>
          <a:xfrm rot="16200000">
            <a:off x="7501483" y="2988470"/>
            <a:ext cx="246045" cy="167640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chemeClr val="tx1"/>
                </a:solidFill>
                <a:latin typeface="Avenir Book" panose="02000503020000020003" pitchFamily="2" charset="0"/>
              </a:rPr>
              <a:t>Cipher</a:t>
            </a:r>
            <a:endParaRPr lang="en-US" sz="1600" dirty="0">
              <a:solidFill>
                <a:schemeClr val="tx1"/>
              </a:solidFill>
              <a:latin typeface="Avenir Book" panose="02000503020000020003" pitchFamily="2" charset="0"/>
            </a:endParaRPr>
          </a:p>
        </p:txBody>
      </p:sp>
      <p:cxnSp>
        <p:nvCxnSpPr>
          <p:cNvPr id="26" name="Straight Arrow Connector 25"/>
          <p:cNvCxnSpPr/>
          <p:nvPr/>
        </p:nvCxnSpPr>
        <p:spPr>
          <a:xfrm>
            <a:off x="351786" y="4097569"/>
            <a:ext cx="8553450" cy="28575"/>
          </a:xfrm>
          <a:prstGeom prst="straightConnector1">
            <a:avLst/>
          </a:prstGeom>
          <a:ln w="12700">
            <a:solidFill>
              <a:schemeClr val="tx1">
                <a:lumMod val="50000"/>
                <a:lumOff val="50000"/>
              </a:schemeClr>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 name="Rectangular Callout 26"/>
          <p:cNvSpPr/>
          <p:nvPr/>
        </p:nvSpPr>
        <p:spPr>
          <a:xfrm>
            <a:off x="5971537" y="5571672"/>
            <a:ext cx="3037836" cy="836365"/>
          </a:xfrm>
          <a:prstGeom prst="wedgeRectCallout">
            <a:avLst>
              <a:gd name="adj1" fmla="val -63398"/>
              <a:gd name="adj2" fmla="val -38687"/>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Avenir Book" panose="02000503020000020003" pitchFamily="2" charset="0"/>
              </a:rPr>
              <a:t>Attacker does not know: </a:t>
            </a:r>
            <a:r>
              <a:rPr lang="en-US" sz="1400" dirty="0" smtClean="0">
                <a:solidFill>
                  <a:srgbClr val="FFFF00"/>
                </a:solidFill>
                <a:latin typeface="Avenir Book" panose="02000503020000020003" pitchFamily="2" charset="0"/>
              </a:rPr>
              <a:t>S, G, P</a:t>
            </a:r>
          </a:p>
          <a:p>
            <a:pPr algn="ctr"/>
            <a:r>
              <a:rPr lang="en-US" sz="1400" dirty="0" smtClean="0">
                <a:latin typeface="Avenir Book" panose="02000503020000020003" pitchFamily="2" charset="0"/>
              </a:rPr>
              <a:t>Thus he/she cannot compute: </a:t>
            </a:r>
          </a:p>
          <a:p>
            <a:pPr algn="ctr"/>
            <a:r>
              <a:rPr lang="en-US" sz="1400" dirty="0" smtClean="0">
                <a:solidFill>
                  <a:srgbClr val="FFFF00"/>
                </a:solidFill>
                <a:latin typeface="Avenir Book" panose="02000503020000020003" pitchFamily="2" charset="0"/>
              </a:rPr>
              <a:t>S</a:t>
            </a:r>
            <a:r>
              <a:rPr lang="en-US" sz="1400" baseline="30000" dirty="0" smtClean="0">
                <a:solidFill>
                  <a:srgbClr val="FFFF00"/>
                </a:solidFill>
                <a:latin typeface="Avenir Book" panose="02000503020000020003" pitchFamily="2" charset="0"/>
              </a:rPr>
              <a:t>-1</a:t>
            </a:r>
            <a:r>
              <a:rPr lang="en-US" sz="1400" dirty="0" smtClean="0">
                <a:solidFill>
                  <a:srgbClr val="FFFF00"/>
                </a:solidFill>
                <a:latin typeface="Avenir Book" panose="02000503020000020003" pitchFamily="2" charset="0"/>
              </a:rPr>
              <a:t>, Err-correct(e), P</a:t>
            </a:r>
            <a:r>
              <a:rPr lang="en-US" sz="1400" baseline="30000" dirty="0" smtClean="0">
                <a:solidFill>
                  <a:srgbClr val="FFFF00"/>
                </a:solidFill>
                <a:latin typeface="Avenir Book" panose="02000503020000020003" pitchFamily="2" charset="0"/>
              </a:rPr>
              <a:t>-1</a:t>
            </a:r>
          </a:p>
          <a:p>
            <a:pPr algn="ctr"/>
            <a:r>
              <a:rPr lang="en-US" sz="1400" dirty="0" smtClean="0">
                <a:latin typeface="Avenir Book" panose="02000503020000020003" pitchFamily="2" charset="0"/>
              </a:rPr>
              <a:t>Therefore, he/she does not know </a:t>
            </a:r>
            <a:r>
              <a:rPr lang="en-US" sz="1400" dirty="0" smtClean="0">
                <a:solidFill>
                  <a:srgbClr val="FFFF00"/>
                </a:solidFill>
                <a:latin typeface="Avenir Book" panose="02000503020000020003" pitchFamily="2" charset="0"/>
              </a:rPr>
              <a:t>m</a:t>
            </a:r>
            <a:endParaRPr lang="en-US" sz="1400" dirty="0">
              <a:solidFill>
                <a:srgbClr val="FFFF00"/>
              </a:solidFill>
              <a:latin typeface="Avenir Book" panose="02000503020000020003" pitchFamily="2" charset="0"/>
            </a:endParaRPr>
          </a:p>
        </p:txBody>
      </p:sp>
      <p:sp>
        <p:nvSpPr>
          <p:cNvPr id="33" name="Rectangular Callout 32"/>
          <p:cNvSpPr/>
          <p:nvPr/>
        </p:nvSpPr>
        <p:spPr>
          <a:xfrm>
            <a:off x="7158523" y="2646695"/>
            <a:ext cx="1789320" cy="836365"/>
          </a:xfrm>
          <a:prstGeom prst="wedgeRectCallout">
            <a:avLst>
              <a:gd name="adj1" fmla="val -97718"/>
              <a:gd name="adj2" fmla="val 78012"/>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Avenir Book" panose="02000503020000020003" pitchFamily="2" charset="0"/>
              </a:rPr>
              <a:t>Can be </a:t>
            </a:r>
            <a:r>
              <a:rPr lang="en-US" sz="1200" dirty="0" smtClean="0">
                <a:solidFill>
                  <a:srgbClr val="FFFF00"/>
                </a:solidFill>
                <a:latin typeface="Avenir Book" panose="02000503020000020003" pitchFamily="2" charset="0"/>
              </a:rPr>
              <a:t>arbitrarily</a:t>
            </a:r>
            <a:r>
              <a:rPr lang="en-US" sz="1200" dirty="0" smtClean="0">
                <a:latin typeface="Avenir Book" panose="02000503020000020003" pitchFamily="2" charset="0"/>
              </a:rPr>
              <a:t> chosen. Will be eliminated anyways but makes attack </a:t>
            </a:r>
            <a:r>
              <a:rPr lang="en-US" sz="1200" dirty="0" smtClean="0">
                <a:solidFill>
                  <a:srgbClr val="FFFF00"/>
                </a:solidFill>
                <a:latin typeface="Avenir Book" panose="02000503020000020003" pitchFamily="2" charset="0"/>
              </a:rPr>
              <a:t>difficult</a:t>
            </a:r>
            <a:r>
              <a:rPr lang="en-US" sz="1200" dirty="0" smtClean="0">
                <a:latin typeface="Avenir Book" panose="02000503020000020003" pitchFamily="2" charset="0"/>
              </a:rPr>
              <a:t>.</a:t>
            </a:r>
            <a:endParaRPr lang="en-US" sz="1200" dirty="0">
              <a:solidFill>
                <a:srgbClr val="FFFF00"/>
              </a:solidFill>
              <a:latin typeface="Avenir Book" panose="02000503020000020003" pitchFamily="2" charset="0"/>
            </a:endParaRPr>
          </a:p>
        </p:txBody>
      </p:sp>
      <p:sp>
        <p:nvSpPr>
          <p:cNvPr id="4" name="Slide Number Placeholder 3"/>
          <p:cNvSpPr>
            <a:spLocks noGrp="1"/>
          </p:cNvSpPr>
          <p:nvPr>
            <p:ph type="sldNum" sz="quarter" idx="12"/>
          </p:nvPr>
        </p:nvSpPr>
        <p:spPr/>
        <p:txBody>
          <a:bodyPr/>
          <a:lstStyle/>
          <a:p>
            <a:fld id="{9041FEBA-683F-B44C-A647-A4FB58DC8725}" type="slidenum">
              <a:rPr lang="en-US" smtClean="0"/>
              <a:t>53</a:t>
            </a:fld>
            <a:endParaRPr lang="en-US"/>
          </a:p>
        </p:txBody>
      </p:sp>
    </p:spTree>
    <p:extLst>
      <p:ext uri="{BB962C8B-B14F-4D97-AF65-F5344CB8AC3E}">
        <p14:creationId xmlns:p14="http://schemas.microsoft.com/office/powerpoint/2010/main" val="39721290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Architecture</a:t>
            </a:r>
          </a:p>
          <a:p>
            <a:pPr lvl="1"/>
            <a:r>
              <a:rPr lang="en-US" dirty="0" smtClean="0"/>
              <a:t>Key Generation</a:t>
            </a:r>
          </a:p>
          <a:p>
            <a:pPr lvl="1"/>
            <a:r>
              <a:rPr lang="en-US" dirty="0" smtClean="0"/>
              <a:t>Encryption</a:t>
            </a:r>
          </a:p>
          <a:p>
            <a:pPr lvl="1"/>
            <a:r>
              <a:rPr lang="en-US" dirty="0" smtClean="0"/>
              <a:t>Decryption</a:t>
            </a:r>
            <a:endParaRPr lang="en-US" dirty="0"/>
          </a:p>
          <a:p>
            <a:pPr lvl="2"/>
            <a:endParaRPr lang="en-US"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54</a:t>
            </a:fld>
            <a:endParaRPr lang="en-US"/>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18" y="3289929"/>
            <a:ext cx="8409156" cy="1418588"/>
          </a:xfrm>
          <a:prstGeom prst="rect">
            <a:avLst/>
          </a:prstGeom>
        </p:spPr>
      </p:pic>
      <p:pic>
        <p:nvPicPr>
          <p:cNvPr id="19" name="Picture 18"/>
          <p:cNvPicPr>
            <a:picLocks noChangeAspect="1"/>
          </p:cNvPicPr>
          <p:nvPr/>
        </p:nvPicPr>
        <p:blipFill>
          <a:blip r:embed="rId3"/>
          <a:stretch>
            <a:fillRect/>
          </a:stretch>
        </p:blipFill>
        <p:spPr>
          <a:xfrm>
            <a:off x="6617134" y="4861851"/>
            <a:ext cx="1741727" cy="1780054"/>
          </a:xfrm>
          <a:prstGeom prst="rect">
            <a:avLst/>
          </a:prstGeom>
          <a:ln w="19050">
            <a:solidFill>
              <a:srgbClr val="0070C0"/>
            </a:solidFill>
          </a:ln>
        </p:spPr>
      </p:pic>
    </p:spTree>
    <p:extLst>
      <p:ext uri="{BB962C8B-B14F-4D97-AF65-F5344CB8AC3E}">
        <p14:creationId xmlns:p14="http://schemas.microsoft.com/office/powerpoint/2010/main" val="1716596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Can we make it faster? </a:t>
            </a:r>
          </a:p>
          <a:p>
            <a:pPr lvl="1"/>
            <a:r>
              <a:rPr lang="en-US" dirty="0" smtClean="0"/>
              <a:t>The original scheme uses binary Goppa codes</a:t>
            </a:r>
          </a:p>
          <a:p>
            <a:pPr lvl="2"/>
            <a:r>
              <a:rPr lang="en-US" dirty="0" smtClean="0"/>
              <a:t>Encoding &amp; decoding involves </a:t>
            </a:r>
          </a:p>
          <a:p>
            <a:pPr lvl="3"/>
            <a:r>
              <a:rPr lang="en-US" dirty="0"/>
              <a:t>L</a:t>
            </a:r>
            <a:r>
              <a:rPr lang="en-US" dirty="0" smtClean="0"/>
              <a:t>ong polynomial division</a:t>
            </a:r>
          </a:p>
          <a:p>
            <a:pPr lvl="3"/>
            <a:r>
              <a:rPr lang="en-US" dirty="0" smtClean="0"/>
              <a:t>Solving equations over finite fields</a:t>
            </a:r>
          </a:p>
          <a:p>
            <a:pPr lvl="3"/>
            <a:endParaRPr lang="en-US" dirty="0" smtClean="0"/>
          </a:p>
          <a:p>
            <a:pPr lvl="2"/>
            <a:endParaRPr lang="en-US"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55</a:t>
            </a:fld>
            <a:endParaRPr lang="en-US"/>
          </a:p>
        </p:txBody>
      </p:sp>
    </p:spTree>
    <p:extLst>
      <p:ext uri="{BB962C8B-B14F-4D97-AF65-F5344CB8AC3E}">
        <p14:creationId xmlns:p14="http://schemas.microsoft.com/office/powerpoint/2010/main" val="42839628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847" y="534465"/>
            <a:ext cx="8229600" cy="676868"/>
          </a:xfrm>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130767"/>
            <a:ext cx="8772525" cy="4525963"/>
          </a:xfrm>
        </p:spPr>
        <p:txBody>
          <a:bodyPr>
            <a:normAutofit/>
          </a:bodyPr>
          <a:lstStyle/>
          <a:p>
            <a:r>
              <a:rPr lang="en-US" sz="2400" dirty="0" smtClean="0"/>
              <a:t>Can we make it faster? </a:t>
            </a:r>
          </a:p>
          <a:p>
            <a:pPr lvl="2"/>
            <a:endParaRPr lang="en-US" sz="1800"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56</a:t>
            </a:fld>
            <a:endParaRPr lang="en-US"/>
          </a:p>
        </p:txBody>
      </p:sp>
      <p:pic>
        <p:nvPicPr>
          <p:cNvPr id="5" name="Picture 4"/>
          <p:cNvPicPr>
            <a:picLocks noChangeAspect="1"/>
          </p:cNvPicPr>
          <p:nvPr/>
        </p:nvPicPr>
        <p:blipFill>
          <a:blip r:embed="rId2"/>
          <a:stretch>
            <a:fillRect/>
          </a:stretch>
        </p:blipFill>
        <p:spPr>
          <a:xfrm>
            <a:off x="1864657" y="1666124"/>
            <a:ext cx="5304865" cy="2073166"/>
          </a:xfrm>
          <a:prstGeom prst="rect">
            <a:avLst/>
          </a:prstGeom>
        </p:spPr>
      </p:pic>
      <p:pic>
        <p:nvPicPr>
          <p:cNvPr id="6" name="Picture 5"/>
          <p:cNvPicPr>
            <a:picLocks noChangeAspect="1"/>
          </p:cNvPicPr>
          <p:nvPr/>
        </p:nvPicPr>
        <p:blipFill>
          <a:blip r:embed="rId3"/>
          <a:stretch>
            <a:fillRect/>
          </a:stretch>
        </p:blipFill>
        <p:spPr>
          <a:xfrm>
            <a:off x="1864657" y="3739290"/>
            <a:ext cx="5304865" cy="2461335"/>
          </a:xfrm>
          <a:prstGeom prst="rect">
            <a:avLst/>
          </a:prstGeom>
        </p:spPr>
      </p:pic>
      <p:sp>
        <p:nvSpPr>
          <p:cNvPr id="7" name="Oval 6"/>
          <p:cNvSpPr/>
          <p:nvPr/>
        </p:nvSpPr>
        <p:spPr>
          <a:xfrm>
            <a:off x="5351929" y="2088776"/>
            <a:ext cx="1183342" cy="165051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342965" y="4144700"/>
            <a:ext cx="1183342" cy="165051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7794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Can we make it faster? </a:t>
            </a:r>
          </a:p>
          <a:p>
            <a:pPr lvl="1"/>
            <a:r>
              <a:rPr lang="en-US" dirty="0" smtClean="0"/>
              <a:t>The original scheme uses binary Goppa codes</a:t>
            </a:r>
          </a:p>
          <a:p>
            <a:pPr lvl="2"/>
            <a:r>
              <a:rPr lang="en-US" dirty="0" smtClean="0"/>
              <a:t>Encoding &amp; decoding involves </a:t>
            </a:r>
          </a:p>
          <a:p>
            <a:pPr lvl="3"/>
            <a:r>
              <a:rPr lang="en-US" dirty="0"/>
              <a:t>L</a:t>
            </a:r>
            <a:r>
              <a:rPr lang="en-US" dirty="0" smtClean="0"/>
              <a:t>ong polynomial division</a:t>
            </a:r>
          </a:p>
          <a:p>
            <a:pPr lvl="3"/>
            <a:r>
              <a:rPr lang="en-US" dirty="0" smtClean="0"/>
              <a:t>Solving equations over finite fields</a:t>
            </a:r>
          </a:p>
          <a:p>
            <a:pPr lvl="3"/>
            <a:endParaRPr lang="en-US" dirty="0" smtClean="0"/>
          </a:p>
          <a:p>
            <a:pPr lvl="1"/>
            <a:r>
              <a:rPr lang="en-US" dirty="0" smtClean="0"/>
              <a:t>We propose using Orthogonal Latin Square Codes</a:t>
            </a:r>
          </a:p>
          <a:p>
            <a:pPr lvl="2"/>
            <a:r>
              <a:rPr lang="en-US" dirty="0"/>
              <a:t>Encoding &amp; decoding involves </a:t>
            </a:r>
          </a:p>
          <a:p>
            <a:pPr lvl="3"/>
            <a:r>
              <a:rPr lang="en-US" dirty="0" smtClean="0"/>
              <a:t>Binary operations only</a:t>
            </a:r>
          </a:p>
          <a:p>
            <a:pPr lvl="3"/>
            <a:r>
              <a:rPr lang="en-US" dirty="0" smtClean="0"/>
              <a:t>Can be fully parallel</a:t>
            </a:r>
            <a:endParaRPr lang="en-US" dirty="0"/>
          </a:p>
          <a:p>
            <a:pPr lvl="2"/>
            <a:endParaRPr lang="en-US"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57</a:t>
            </a:fld>
            <a:endParaRPr lang="en-US"/>
          </a:p>
        </p:txBody>
      </p:sp>
    </p:spTree>
    <p:extLst>
      <p:ext uri="{BB962C8B-B14F-4D97-AF65-F5344CB8AC3E}">
        <p14:creationId xmlns:p14="http://schemas.microsoft.com/office/powerpoint/2010/main" val="22062343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Orthogonal Latin Square Codes (OLSC)</a:t>
            </a:r>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baseline="-25000"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58</a:t>
            </a:fld>
            <a:endParaRPr lang="en-US"/>
          </a:p>
        </p:txBody>
      </p:sp>
      <p:pic>
        <p:nvPicPr>
          <p:cNvPr id="1026" name="Picture 2" descr="https://upload.wikimedia.org/wikipedia/commons/thumb/f/fa/GrecoLatinSquare-Order4.svg/225px-GrecoLatinSquare-Order4.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213" y="2094506"/>
            <a:ext cx="1578488" cy="15784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rthogonal Latin squares of order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262" y="4051348"/>
            <a:ext cx="2107578" cy="1686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662" y="4052077"/>
            <a:ext cx="1685333" cy="168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152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Orthogonal Latin Square Codes (OLSC)</a:t>
            </a:r>
          </a:p>
          <a:p>
            <a:pPr lvl="1"/>
            <a:endParaRPr lang="en-US" dirty="0"/>
          </a:p>
          <a:p>
            <a:pPr lvl="1"/>
            <a:endParaRPr lang="en-US" dirty="0" smtClean="0"/>
          </a:p>
          <a:p>
            <a:pPr lvl="1"/>
            <a:endParaRPr lang="en-US" dirty="0"/>
          </a:p>
          <a:p>
            <a:pPr lvl="1"/>
            <a:endParaRPr lang="en-US" dirty="0" smtClean="0"/>
          </a:p>
          <a:p>
            <a:pPr lvl="1"/>
            <a:endParaRPr lang="en-US" baseline="-25000"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59</a:t>
            </a:fld>
            <a:endParaRPr lang="en-US"/>
          </a:p>
        </p:txBody>
      </p:sp>
      <p:pic>
        <p:nvPicPr>
          <p:cNvPr id="5" name="Picture 4"/>
          <p:cNvPicPr>
            <a:picLocks noChangeAspect="1"/>
          </p:cNvPicPr>
          <p:nvPr/>
        </p:nvPicPr>
        <p:blipFill rotWithShape="1">
          <a:blip r:embed="rId2"/>
          <a:srcRect r="49858"/>
          <a:stretch/>
        </p:blipFill>
        <p:spPr>
          <a:xfrm>
            <a:off x="1545867" y="2535688"/>
            <a:ext cx="3169570" cy="3336193"/>
          </a:xfrm>
          <a:prstGeom prst="rect">
            <a:avLst/>
          </a:prstGeom>
        </p:spPr>
      </p:pic>
    </p:spTree>
    <p:extLst>
      <p:ext uri="{BB962C8B-B14F-4D97-AF65-F5344CB8AC3E}">
        <p14:creationId xmlns:p14="http://schemas.microsoft.com/office/powerpoint/2010/main" val="758205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4158"/>
            <a:ext cx="8229600" cy="676868"/>
          </a:xfrm>
        </p:spPr>
        <p:txBody>
          <a:bodyPr>
            <a:normAutofit/>
          </a:bodyPr>
          <a:lstStyle/>
          <a:p>
            <a:r>
              <a:rPr lang="en-US" sz="3600" dirty="0" smtClean="0"/>
              <a:t>Question </a:t>
            </a:r>
            <a:endParaRPr lang="en-US" sz="3600" dirty="0"/>
          </a:p>
        </p:txBody>
      </p:sp>
      <p:sp>
        <p:nvSpPr>
          <p:cNvPr id="3" name="Content Placeholder 2"/>
          <p:cNvSpPr>
            <a:spLocks noGrp="1"/>
          </p:cNvSpPr>
          <p:nvPr>
            <p:ph idx="1"/>
          </p:nvPr>
        </p:nvSpPr>
        <p:spPr>
          <a:xfrm>
            <a:off x="457200" y="1318816"/>
            <a:ext cx="8229600" cy="4525963"/>
          </a:xfrm>
        </p:spPr>
        <p:txBody>
          <a:bodyPr/>
          <a:lstStyle/>
          <a:p>
            <a:r>
              <a:rPr lang="en-US" dirty="0" smtClean="0"/>
              <a:t>Can we </a:t>
            </a:r>
            <a:r>
              <a:rPr lang="en-US" u="sng" dirty="0" smtClean="0"/>
              <a:t>increase the key size</a:t>
            </a:r>
            <a:r>
              <a:rPr lang="en-US" dirty="0" smtClean="0"/>
              <a:t> of some popular encryption schemes, so that they can be post-quantum secure? </a:t>
            </a:r>
          </a:p>
          <a:p>
            <a:pPr lvl="1"/>
            <a:r>
              <a:rPr lang="en-US" dirty="0" smtClean="0"/>
              <a:t>Maybe yes, maybe no.</a:t>
            </a:r>
            <a:endParaRPr lang="en-US" dirty="0"/>
          </a:p>
          <a:p>
            <a:pPr lvl="3"/>
            <a:endParaRPr lang="en-US" dirty="0"/>
          </a:p>
          <a:p>
            <a:pPr lvl="2"/>
            <a:endParaRPr lang="en-US" dirty="0" smtClean="0"/>
          </a:p>
          <a:p>
            <a:pPr marL="914400" lvl="2" indent="0">
              <a:buNone/>
            </a:pPr>
            <a:endParaRPr lang="en-US" dirty="0" smtClean="0"/>
          </a:p>
        </p:txBody>
      </p:sp>
      <p:sp>
        <p:nvSpPr>
          <p:cNvPr id="9" name="TextBox 8"/>
          <p:cNvSpPr txBox="1"/>
          <p:nvPr/>
        </p:nvSpPr>
        <p:spPr>
          <a:xfrm>
            <a:off x="1553974" y="6607538"/>
            <a:ext cx="6918882" cy="276999"/>
          </a:xfrm>
          <a:prstGeom prst="rect">
            <a:avLst/>
          </a:prstGeom>
          <a:noFill/>
        </p:spPr>
        <p:txBody>
          <a:bodyPr wrap="none" rtlCol="0">
            <a:spAutoFit/>
          </a:bodyPr>
          <a:lstStyle/>
          <a:p>
            <a:r>
              <a:rPr lang="en-US" sz="1200" dirty="0">
                <a:latin typeface="Avenir Book" panose="02000503020000020003" pitchFamily="2" charset="0"/>
              </a:rPr>
              <a:t>* </a:t>
            </a:r>
            <a:r>
              <a:rPr lang="en-US" sz="1200" dirty="0" err="1" smtClean="0">
                <a:latin typeface="Avenir Book" panose="02000503020000020003" pitchFamily="2" charset="0"/>
              </a:rPr>
              <a:t>TechBeacon</a:t>
            </a:r>
            <a:r>
              <a:rPr lang="en-US" sz="1200" dirty="0" smtClean="0">
                <a:latin typeface="Avenir Book" panose="02000503020000020003" pitchFamily="2" charset="0"/>
              </a:rPr>
              <a:t>, Waiting </a:t>
            </a:r>
            <a:r>
              <a:rPr lang="en-US" sz="1200" dirty="0">
                <a:latin typeface="Avenir Book" panose="02000503020000020003" pitchFamily="2" charset="0"/>
              </a:rPr>
              <a:t>for quantum computing: Why encryption has nothing to worry </a:t>
            </a:r>
            <a:r>
              <a:rPr lang="en-US" sz="1200" dirty="0" smtClean="0">
                <a:latin typeface="Avenir Book" panose="02000503020000020003" pitchFamily="2" charset="0"/>
              </a:rPr>
              <a:t>about, 2018</a:t>
            </a:r>
            <a:endParaRPr lang="en-US" sz="1200" dirty="0">
              <a:latin typeface="Avenir Book" panose="02000503020000020003" pitchFamily="2" charset="0"/>
            </a:endParaRPr>
          </a:p>
        </p:txBody>
      </p:sp>
      <p:sp>
        <p:nvSpPr>
          <p:cNvPr id="10" name="Rectangle 9"/>
          <p:cNvSpPr/>
          <p:nvPr/>
        </p:nvSpPr>
        <p:spPr>
          <a:xfrm>
            <a:off x="5887216" y="3746579"/>
            <a:ext cx="351378" cy="369332"/>
          </a:xfrm>
          <a:prstGeom prst="rect">
            <a:avLst/>
          </a:prstGeom>
        </p:spPr>
        <p:txBody>
          <a:bodyPr wrap="none">
            <a:spAutoFit/>
          </a:bodyPr>
          <a:lstStyle/>
          <a:p>
            <a:r>
              <a:rPr lang="en-US" dirty="0">
                <a:solidFill>
                  <a:schemeClr val="bg1"/>
                </a:solidFill>
                <a:latin typeface="Avenir Book" panose="02000503020000020003" pitchFamily="2" charset="0"/>
              </a:rPr>
              <a:t>* </a:t>
            </a:r>
            <a:endParaRPr lang="en-US"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649154350"/>
              </p:ext>
            </p:extLst>
          </p:nvPr>
        </p:nvGraphicFramePr>
        <p:xfrm>
          <a:off x="970326" y="3220709"/>
          <a:ext cx="7449188" cy="2666301"/>
        </p:xfrm>
        <a:graphic>
          <a:graphicData uri="http://schemas.openxmlformats.org/drawingml/2006/table">
            <a:tbl>
              <a:tblPr firstRow="1" firstCol="1" bandRow="1">
                <a:tableStyleId>{5C22544A-7EE6-4342-B048-85BDC9FD1C3A}</a:tableStyleId>
              </a:tblPr>
              <a:tblGrid>
                <a:gridCol w="1324335">
                  <a:extLst>
                    <a:ext uri="{9D8B030D-6E8A-4147-A177-3AD203B41FA5}">
                      <a16:colId xmlns:a16="http://schemas.microsoft.com/office/drawing/2014/main" val="1212176228"/>
                    </a:ext>
                  </a:extLst>
                </a:gridCol>
                <a:gridCol w="946066">
                  <a:extLst>
                    <a:ext uri="{9D8B030D-6E8A-4147-A177-3AD203B41FA5}">
                      <a16:colId xmlns:a16="http://schemas.microsoft.com/office/drawing/2014/main" val="3089745802"/>
                    </a:ext>
                  </a:extLst>
                </a:gridCol>
                <a:gridCol w="1040437">
                  <a:extLst>
                    <a:ext uri="{9D8B030D-6E8A-4147-A177-3AD203B41FA5}">
                      <a16:colId xmlns:a16="http://schemas.microsoft.com/office/drawing/2014/main" val="85392181"/>
                    </a:ext>
                  </a:extLst>
                </a:gridCol>
                <a:gridCol w="1040437">
                  <a:extLst>
                    <a:ext uri="{9D8B030D-6E8A-4147-A177-3AD203B41FA5}">
                      <a16:colId xmlns:a16="http://schemas.microsoft.com/office/drawing/2014/main" val="1137418059"/>
                    </a:ext>
                  </a:extLst>
                </a:gridCol>
                <a:gridCol w="1033418">
                  <a:extLst>
                    <a:ext uri="{9D8B030D-6E8A-4147-A177-3AD203B41FA5}">
                      <a16:colId xmlns:a16="http://schemas.microsoft.com/office/drawing/2014/main" val="3899812671"/>
                    </a:ext>
                  </a:extLst>
                </a:gridCol>
                <a:gridCol w="1032638">
                  <a:extLst>
                    <a:ext uri="{9D8B030D-6E8A-4147-A177-3AD203B41FA5}">
                      <a16:colId xmlns:a16="http://schemas.microsoft.com/office/drawing/2014/main" val="2381352186"/>
                    </a:ext>
                  </a:extLst>
                </a:gridCol>
                <a:gridCol w="1031857">
                  <a:extLst>
                    <a:ext uri="{9D8B030D-6E8A-4147-A177-3AD203B41FA5}">
                      <a16:colId xmlns:a16="http://schemas.microsoft.com/office/drawing/2014/main" val="1398413741"/>
                    </a:ext>
                  </a:extLst>
                </a:gridCol>
              </a:tblGrid>
              <a:tr h="414268">
                <a:tc gridSpan="7">
                  <a:txBody>
                    <a:bodyPr/>
                    <a:lstStyle/>
                    <a:p>
                      <a:pPr marL="0" marR="0" algn="ctr">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Table II. Equivalent Security Levels of AES and RSA under Attacks from Classic and Quantum </a:t>
                      </a:r>
                      <a:r>
                        <a:rPr lang="en-US" sz="1100" dirty="0" smtClean="0">
                          <a:effectLst/>
                          <a:latin typeface="Arial" panose="020B0604020202020204" pitchFamily="34" charset="0"/>
                          <a:cs typeface="Arial" panose="020B0604020202020204" pitchFamily="34" charset="0"/>
                        </a:rPr>
                        <a:t>Computers * </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13555981"/>
                  </a:ext>
                </a:extLst>
              </a:tr>
              <a:tr h="328675">
                <a:tc rowSpan="2">
                  <a:txBody>
                    <a:bodyPr/>
                    <a:lstStyle/>
                    <a:p>
                      <a:pPr marL="0" marR="0" algn="just">
                        <a:lnSpc>
                          <a:spcPct val="107000"/>
                        </a:lnSpc>
                        <a:spcBef>
                          <a:spcPts val="0"/>
                        </a:spcBef>
                        <a:spcAft>
                          <a:spcPts val="0"/>
                        </a:spcAft>
                      </a:pPr>
                      <a:r>
                        <a:rPr lang="en-US" sz="1100" dirty="0">
                          <a:solidFill>
                            <a:schemeClr val="tx1"/>
                          </a:solidFill>
                          <a:effectLst/>
                          <a:latin typeface="Arial" panose="020B0604020202020204" pitchFamily="34" charset="0"/>
                          <a:cs typeface="Arial" panose="020B0604020202020204" pitchFamily="34" charset="0"/>
                        </a:rPr>
                        <a:t>Attack Platform</a:t>
                      </a:r>
                      <a:endParaRPr lang="en-US" sz="1400" dirty="0">
                        <a:solidFill>
                          <a:schemeClr val="tx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noFill/>
                  </a:tcPr>
                </a:tc>
                <a:tc gridSpan="3">
                  <a:txBody>
                    <a:bodyPr/>
                    <a:lstStyle/>
                    <a:p>
                      <a:pPr marL="0" marR="0" algn="ctr">
                        <a:lnSpc>
                          <a:spcPct val="107000"/>
                        </a:lnSpc>
                        <a:spcBef>
                          <a:spcPts val="0"/>
                        </a:spcBef>
                        <a:spcAft>
                          <a:spcPts val="0"/>
                        </a:spcAft>
                      </a:pPr>
                      <a:r>
                        <a:rPr lang="en-US" sz="1100" dirty="0">
                          <a:solidFill>
                            <a:schemeClr val="bg1"/>
                          </a:solidFill>
                          <a:effectLst/>
                          <a:latin typeface="Arial" panose="020B0604020202020204" pitchFamily="34" charset="0"/>
                          <a:cs typeface="Arial" panose="020B0604020202020204" pitchFamily="34" charset="0"/>
                        </a:rPr>
                        <a:t>Symmetric Encryption</a:t>
                      </a:r>
                      <a:endParaRPr lang="en-US" sz="1400"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rgbClr val="B12020"/>
                    </a:solidFill>
                  </a:tcP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en-US" sz="1100" dirty="0">
                          <a:solidFill>
                            <a:schemeClr val="bg1"/>
                          </a:solidFill>
                          <a:effectLst/>
                          <a:latin typeface="Arial" panose="020B0604020202020204" pitchFamily="34" charset="0"/>
                          <a:cs typeface="Arial" panose="020B0604020202020204" pitchFamily="34" charset="0"/>
                        </a:rPr>
                        <a:t>Asymmetric (Public-key) Encryption</a:t>
                      </a:r>
                      <a:endParaRPr lang="en-US" sz="1400"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rgbClr val="B1202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78641"/>
                  </a:ext>
                </a:extLst>
              </a:tr>
              <a:tr h="437472">
                <a:tc vMerge="1">
                  <a:txBody>
                    <a:bodyPr/>
                    <a:lstStyle/>
                    <a:p>
                      <a:endParaRPr lang="en-US"/>
                    </a:p>
                  </a:txBody>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Algorithm</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Key Size</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Security Level</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Algorithm</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Key Size</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Security Level</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746855222"/>
                  </a:ext>
                </a:extLst>
              </a:tr>
              <a:tr h="328675">
                <a:tc rowSpan="2">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Classic Computers</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AES-128</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128</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128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RSA-2048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2,048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112</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24012935"/>
                  </a:ext>
                </a:extLst>
              </a:tr>
              <a:tr h="414268">
                <a:tc vMerge="1">
                  <a:txBody>
                    <a:bodyPr/>
                    <a:lstStyle/>
                    <a:p>
                      <a:endParaRPr lang="en-US"/>
                    </a:p>
                  </a:txBody>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AES-256</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256</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256</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RSA-15360</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15,360</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100" dirty="0">
                          <a:effectLst/>
                          <a:latin typeface="Arial" panose="020B0604020202020204" pitchFamily="34" charset="0"/>
                          <a:cs typeface="Arial" panose="020B0604020202020204" pitchFamily="34" charset="0"/>
                        </a:rPr>
                        <a:t>256</a:t>
                      </a:r>
                      <a:endParaRPr lang="en-US" sz="14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197102"/>
                  </a:ext>
                </a:extLst>
              </a:tr>
              <a:tr h="328675">
                <a:tc rowSpan="2">
                  <a:txBody>
                    <a:bodyPr/>
                    <a:lstStyle/>
                    <a:p>
                      <a:pPr marL="0" marR="0" algn="just">
                        <a:lnSpc>
                          <a:spcPct val="107000"/>
                        </a:lnSpc>
                        <a:spcBef>
                          <a:spcPts val="0"/>
                        </a:spcBef>
                        <a:spcAft>
                          <a:spcPts val="0"/>
                        </a:spcAft>
                      </a:pPr>
                      <a:r>
                        <a:rPr lang="en-US" sz="1100" dirty="0">
                          <a:solidFill>
                            <a:srgbClr val="FFFF00"/>
                          </a:solidFill>
                          <a:effectLst/>
                          <a:latin typeface="Arial" panose="020B0604020202020204" pitchFamily="34" charset="0"/>
                          <a:cs typeface="Arial" panose="020B0604020202020204" pitchFamily="34" charset="0"/>
                        </a:rPr>
                        <a:t>Quantum Computers</a:t>
                      </a:r>
                      <a:endParaRPr lang="en-US" sz="1400" dirty="0">
                        <a:solidFill>
                          <a:srgbClr val="FFFF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AES-128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128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dirty="0">
                          <a:solidFill>
                            <a:srgbClr val="FF0000"/>
                          </a:solidFill>
                          <a:effectLst/>
                          <a:latin typeface="Arial" panose="020B0604020202020204" pitchFamily="34" charset="0"/>
                          <a:cs typeface="Arial" panose="020B0604020202020204" pitchFamily="34" charset="0"/>
                        </a:rPr>
                        <a:t>64</a:t>
                      </a:r>
                      <a:endParaRPr lang="en-US" sz="1400"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RSA-2048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2,048</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gn="just">
                        <a:lnSpc>
                          <a:spcPct val="107000"/>
                        </a:lnSpc>
                        <a:spcBef>
                          <a:spcPts val="0"/>
                        </a:spcBef>
                        <a:spcAft>
                          <a:spcPts val="0"/>
                        </a:spcAft>
                      </a:pPr>
                      <a:r>
                        <a:rPr lang="en-US" sz="1100" dirty="0">
                          <a:solidFill>
                            <a:srgbClr val="FF0000"/>
                          </a:solidFill>
                          <a:effectLst/>
                          <a:latin typeface="Arial" panose="020B0604020202020204" pitchFamily="34" charset="0"/>
                          <a:cs typeface="Arial" panose="020B0604020202020204" pitchFamily="34" charset="0"/>
                        </a:rPr>
                        <a:t>25</a:t>
                      </a:r>
                      <a:endParaRPr lang="en-US" sz="1400"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72018491"/>
                  </a:ext>
                </a:extLst>
              </a:tr>
              <a:tr h="414268">
                <a:tc vMerge="1">
                  <a:txBody>
                    <a:bodyPr/>
                    <a:lstStyle/>
                    <a:p>
                      <a:endParaRPr lang="en-US"/>
                    </a:p>
                  </a:txBody>
                  <a:tcP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AES-256</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256</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dirty="0">
                          <a:solidFill>
                            <a:srgbClr val="FF0000"/>
                          </a:solidFill>
                          <a:effectLst/>
                          <a:latin typeface="Arial" panose="020B0604020202020204" pitchFamily="34" charset="0"/>
                          <a:cs typeface="Arial" panose="020B0604020202020204" pitchFamily="34" charset="0"/>
                        </a:rPr>
                        <a:t>128</a:t>
                      </a:r>
                      <a:endParaRPr lang="en-US" sz="1400"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RSA-15360</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a:effectLst/>
                          <a:latin typeface="Arial" panose="020B0604020202020204" pitchFamily="34" charset="0"/>
                          <a:cs typeface="Arial" panose="020B0604020202020204" pitchFamily="34" charset="0"/>
                        </a:rPr>
                        <a:t>15,360</a:t>
                      </a:r>
                      <a:endParaRPr lang="en-US" sz="14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100" dirty="0">
                          <a:solidFill>
                            <a:srgbClr val="FF0000"/>
                          </a:solidFill>
                          <a:effectLst/>
                          <a:latin typeface="Arial" panose="020B0604020202020204" pitchFamily="34" charset="0"/>
                          <a:cs typeface="Arial" panose="020B0604020202020204" pitchFamily="34" charset="0"/>
                        </a:rPr>
                        <a:t>31</a:t>
                      </a:r>
                      <a:endParaRPr lang="en-US" sz="1400" dirty="0">
                        <a:solidFill>
                          <a:srgbClr val="FF0000"/>
                        </a:solidFill>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829126363"/>
                  </a:ext>
                </a:extLst>
              </a:tr>
            </a:tbl>
          </a:graphicData>
        </a:graphic>
      </p:graphicFrame>
      <p:sp>
        <p:nvSpPr>
          <p:cNvPr id="8" name="Oval 7"/>
          <p:cNvSpPr/>
          <p:nvPr/>
        </p:nvSpPr>
        <p:spPr>
          <a:xfrm>
            <a:off x="7272030" y="5163268"/>
            <a:ext cx="663388" cy="65381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ular Callout 10"/>
          <p:cNvSpPr/>
          <p:nvPr/>
        </p:nvSpPr>
        <p:spPr>
          <a:xfrm>
            <a:off x="3015518" y="5989100"/>
            <a:ext cx="1963271" cy="319461"/>
          </a:xfrm>
          <a:prstGeom prst="wedgeRectCallout">
            <a:avLst>
              <a:gd name="adj1" fmla="val 24372"/>
              <a:gd name="adj2" fmla="val -103066"/>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Grover’s algorithm</a:t>
            </a:r>
          </a:p>
        </p:txBody>
      </p:sp>
      <p:sp>
        <p:nvSpPr>
          <p:cNvPr id="13" name="Rectangular Callout 12"/>
          <p:cNvSpPr/>
          <p:nvPr/>
        </p:nvSpPr>
        <p:spPr>
          <a:xfrm>
            <a:off x="6169094" y="6002724"/>
            <a:ext cx="1963271" cy="319461"/>
          </a:xfrm>
          <a:prstGeom prst="wedgeRectCallout">
            <a:avLst>
              <a:gd name="adj1" fmla="val 24372"/>
              <a:gd name="adj2" fmla="val -103066"/>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Shor’s </a:t>
            </a:r>
            <a:r>
              <a:rPr lang="en-US" dirty="0"/>
              <a:t>algorithm</a:t>
            </a:r>
          </a:p>
        </p:txBody>
      </p:sp>
      <p:cxnSp>
        <p:nvCxnSpPr>
          <p:cNvPr id="15" name="Straight Connector 14"/>
          <p:cNvCxnSpPr/>
          <p:nvPr/>
        </p:nvCxnSpPr>
        <p:spPr>
          <a:xfrm>
            <a:off x="7400557" y="4661431"/>
            <a:ext cx="378198" cy="0"/>
          </a:xfrm>
          <a:prstGeom prst="line">
            <a:avLst/>
          </a:prstGeom>
          <a:ln w="34925">
            <a:solidFill>
              <a:srgbClr val="C00000"/>
            </a:solidFill>
          </a:ln>
        </p:spPr>
        <p:style>
          <a:lnRef idx="2">
            <a:schemeClr val="accent6"/>
          </a:lnRef>
          <a:fillRef idx="0">
            <a:schemeClr val="accent6"/>
          </a:fillRef>
          <a:effectRef idx="1">
            <a:schemeClr val="accent6"/>
          </a:effectRef>
          <a:fontRef idx="minor">
            <a:schemeClr val="tx1"/>
          </a:fontRef>
        </p:style>
      </p:cxnSp>
      <p:sp>
        <p:nvSpPr>
          <p:cNvPr id="16" name="Oval 15"/>
          <p:cNvSpPr/>
          <p:nvPr/>
        </p:nvSpPr>
        <p:spPr>
          <a:xfrm>
            <a:off x="4136106" y="5174988"/>
            <a:ext cx="663388" cy="65381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71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animBg="1"/>
      <p:bldP spid="11" grpId="0" animBg="1"/>
      <p:bldP spid="13"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Orthogonal Latin Square Codes (OLSC)</a:t>
            </a:r>
          </a:p>
          <a:p>
            <a:pPr lvl="1"/>
            <a:endParaRPr lang="en-US" dirty="0"/>
          </a:p>
          <a:p>
            <a:pPr lvl="1"/>
            <a:endParaRPr lang="en-US" dirty="0" smtClean="0"/>
          </a:p>
          <a:p>
            <a:pPr lvl="1"/>
            <a:endParaRPr lang="en-US" dirty="0"/>
          </a:p>
          <a:p>
            <a:pPr lvl="1"/>
            <a:endParaRPr lang="en-US" dirty="0" smtClean="0"/>
          </a:p>
          <a:p>
            <a:pPr lvl="1"/>
            <a:endParaRPr lang="en-US" baseline="-25000"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60</a:t>
            </a:fld>
            <a:endParaRPr lang="en-US"/>
          </a:p>
        </p:txBody>
      </p:sp>
      <p:pic>
        <p:nvPicPr>
          <p:cNvPr id="5" name="Picture 4"/>
          <p:cNvPicPr>
            <a:picLocks noChangeAspect="1"/>
          </p:cNvPicPr>
          <p:nvPr/>
        </p:nvPicPr>
        <p:blipFill rotWithShape="1">
          <a:blip r:embed="rId2"/>
          <a:srcRect r="49858"/>
          <a:stretch/>
        </p:blipFill>
        <p:spPr>
          <a:xfrm>
            <a:off x="1545867" y="2535688"/>
            <a:ext cx="3169570" cy="3336193"/>
          </a:xfrm>
          <a:prstGeom prst="rect">
            <a:avLst/>
          </a:prstGeom>
        </p:spPr>
      </p:pic>
      <p:sp>
        <p:nvSpPr>
          <p:cNvPr id="8" name="Rectangle 7"/>
          <p:cNvSpPr/>
          <p:nvPr/>
        </p:nvSpPr>
        <p:spPr>
          <a:xfrm>
            <a:off x="1545867" y="2535688"/>
            <a:ext cx="202251" cy="333619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36378" y="2535687"/>
            <a:ext cx="202251" cy="333619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116118" y="2535689"/>
            <a:ext cx="202251" cy="3336193"/>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2" name="Rectangle 11"/>
          <p:cNvSpPr/>
          <p:nvPr/>
        </p:nvSpPr>
        <p:spPr>
          <a:xfrm>
            <a:off x="3915777" y="2535686"/>
            <a:ext cx="202251" cy="3336193"/>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pic>
        <p:nvPicPr>
          <p:cNvPr id="13" name="Picture 12"/>
          <p:cNvPicPr>
            <a:picLocks noChangeAspect="1"/>
          </p:cNvPicPr>
          <p:nvPr/>
        </p:nvPicPr>
        <p:blipFill rotWithShape="1">
          <a:blip r:embed="rId2"/>
          <a:srcRect r="96749"/>
          <a:stretch/>
        </p:blipFill>
        <p:spPr>
          <a:xfrm>
            <a:off x="5889442" y="2535681"/>
            <a:ext cx="205475" cy="3336193"/>
          </a:xfrm>
          <a:prstGeom prst="rect">
            <a:avLst/>
          </a:prstGeom>
        </p:spPr>
      </p:pic>
      <p:pic>
        <p:nvPicPr>
          <p:cNvPr id="14" name="Picture 13"/>
          <p:cNvPicPr>
            <a:picLocks noChangeAspect="1"/>
          </p:cNvPicPr>
          <p:nvPr/>
        </p:nvPicPr>
        <p:blipFill rotWithShape="1">
          <a:blip r:embed="rId2"/>
          <a:srcRect l="6655" r="90366"/>
          <a:stretch/>
        </p:blipFill>
        <p:spPr>
          <a:xfrm>
            <a:off x="6094917" y="2535677"/>
            <a:ext cx="188259" cy="3336193"/>
          </a:xfrm>
          <a:prstGeom prst="rect">
            <a:avLst/>
          </a:prstGeom>
        </p:spPr>
      </p:pic>
      <p:pic>
        <p:nvPicPr>
          <p:cNvPr id="15" name="Picture 14"/>
          <p:cNvPicPr>
            <a:picLocks noChangeAspect="1"/>
          </p:cNvPicPr>
          <p:nvPr/>
        </p:nvPicPr>
        <p:blipFill rotWithShape="1">
          <a:blip r:embed="rId2"/>
          <a:srcRect l="25064" r="71673"/>
          <a:stretch/>
        </p:blipFill>
        <p:spPr>
          <a:xfrm>
            <a:off x="6836479" y="2535681"/>
            <a:ext cx="206188" cy="3336193"/>
          </a:xfrm>
          <a:prstGeom prst="rect">
            <a:avLst/>
          </a:prstGeom>
        </p:spPr>
      </p:pic>
      <p:pic>
        <p:nvPicPr>
          <p:cNvPr id="16" name="Picture 15"/>
          <p:cNvPicPr>
            <a:picLocks noChangeAspect="1"/>
          </p:cNvPicPr>
          <p:nvPr/>
        </p:nvPicPr>
        <p:blipFill rotWithShape="1">
          <a:blip r:embed="rId2"/>
          <a:srcRect l="37629" r="59534"/>
          <a:stretch/>
        </p:blipFill>
        <p:spPr>
          <a:xfrm>
            <a:off x="7042667" y="2535676"/>
            <a:ext cx="179294" cy="3336193"/>
          </a:xfrm>
          <a:prstGeom prst="rect">
            <a:avLst/>
          </a:prstGeom>
        </p:spPr>
      </p:pic>
      <p:sp>
        <p:nvSpPr>
          <p:cNvPr id="17" name="Rectangle 16"/>
          <p:cNvSpPr/>
          <p:nvPr/>
        </p:nvSpPr>
        <p:spPr>
          <a:xfrm>
            <a:off x="5910602" y="2535673"/>
            <a:ext cx="390503" cy="333619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828938" y="2535681"/>
            <a:ext cx="393023" cy="3336193"/>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974667" y="3895772"/>
            <a:ext cx="708587"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343683" y="2048454"/>
            <a:ext cx="3403496" cy="276999"/>
          </a:xfrm>
          <a:prstGeom prst="rect">
            <a:avLst/>
          </a:prstGeom>
          <a:noFill/>
        </p:spPr>
        <p:txBody>
          <a:bodyPr wrap="none" rtlCol="0">
            <a:spAutoFit/>
          </a:bodyPr>
          <a:lstStyle/>
          <a:p>
            <a:r>
              <a:rPr lang="en-US" sz="1200" b="1" dirty="0" smtClean="0">
                <a:latin typeface="+mj-lt"/>
              </a:rPr>
              <a:t>A</a:t>
            </a:r>
            <a:r>
              <a:rPr lang="en-US" sz="1200" b="1" dirty="0" smtClean="0">
                <a:solidFill>
                  <a:srgbClr val="FF0000"/>
                </a:solidFill>
                <a:latin typeface="+mj-lt"/>
              </a:rPr>
              <a:t>  1</a:t>
            </a:r>
            <a:r>
              <a:rPr lang="en-US" sz="1200" b="1" dirty="0" smtClean="0">
                <a:latin typeface="+mj-lt"/>
              </a:rPr>
              <a:t>   0  </a:t>
            </a:r>
            <a:r>
              <a:rPr lang="en-US" sz="1200" b="1" dirty="0" smtClean="0">
                <a:solidFill>
                  <a:srgbClr val="FF0000"/>
                </a:solidFill>
                <a:latin typeface="+mj-lt"/>
              </a:rPr>
              <a:t> 1    </a:t>
            </a:r>
            <a:r>
              <a:rPr lang="en-US" sz="1200" b="1" dirty="0" smtClean="0">
                <a:latin typeface="+mj-lt"/>
              </a:rPr>
              <a:t>0    0   0   0    0   0   0    0   0    0   0    0   0</a:t>
            </a:r>
            <a:endParaRPr lang="en-US" sz="1200" b="1" dirty="0">
              <a:latin typeface="+mj-lt"/>
            </a:endParaRPr>
          </a:p>
        </p:txBody>
      </p:sp>
      <p:sp>
        <p:nvSpPr>
          <p:cNvPr id="22" name="TextBox 21"/>
          <p:cNvSpPr txBox="1"/>
          <p:nvPr/>
        </p:nvSpPr>
        <p:spPr>
          <a:xfrm>
            <a:off x="1343683" y="2258674"/>
            <a:ext cx="3397084" cy="276999"/>
          </a:xfrm>
          <a:prstGeom prst="rect">
            <a:avLst/>
          </a:prstGeom>
          <a:noFill/>
        </p:spPr>
        <p:txBody>
          <a:bodyPr wrap="none" rtlCol="0">
            <a:spAutoFit/>
          </a:bodyPr>
          <a:lstStyle/>
          <a:p>
            <a:r>
              <a:rPr lang="en-US" sz="1200" b="1" dirty="0" smtClean="0"/>
              <a:t>B  0</a:t>
            </a:r>
            <a:r>
              <a:rPr lang="en-US" sz="1200" b="1" dirty="0" smtClean="0">
                <a:latin typeface="+mj-lt"/>
              </a:rPr>
              <a:t>   0   </a:t>
            </a:r>
            <a:r>
              <a:rPr lang="en-US" sz="1200" b="1" dirty="0" smtClean="0"/>
              <a:t>0</a:t>
            </a:r>
            <a:r>
              <a:rPr lang="en-US" sz="1200" b="1" dirty="0" smtClean="0">
                <a:solidFill>
                  <a:srgbClr val="FF0000"/>
                </a:solidFill>
                <a:latin typeface="+mj-lt"/>
              </a:rPr>
              <a:t>    </a:t>
            </a:r>
            <a:r>
              <a:rPr lang="en-US" sz="1200" b="1" dirty="0" smtClean="0">
                <a:latin typeface="+mj-lt"/>
              </a:rPr>
              <a:t>0    0   0   0    0   </a:t>
            </a:r>
            <a:r>
              <a:rPr lang="en-US" sz="1200" b="1" dirty="0" smtClean="0">
                <a:solidFill>
                  <a:srgbClr val="00B050"/>
                </a:solidFill>
                <a:latin typeface="+mj-lt"/>
              </a:rPr>
              <a:t>1</a:t>
            </a:r>
            <a:r>
              <a:rPr lang="en-US" sz="1200" b="1" dirty="0" smtClean="0">
                <a:solidFill>
                  <a:srgbClr val="FF6600"/>
                </a:solidFill>
                <a:latin typeface="+mj-lt"/>
              </a:rPr>
              <a:t> </a:t>
            </a:r>
            <a:r>
              <a:rPr lang="en-US" sz="1200" b="1" dirty="0" smtClean="0">
                <a:latin typeface="+mj-lt"/>
              </a:rPr>
              <a:t>  0    0   0    </a:t>
            </a:r>
            <a:r>
              <a:rPr lang="en-US" sz="1200" b="1" dirty="0" smtClean="0">
                <a:solidFill>
                  <a:srgbClr val="00B050"/>
                </a:solidFill>
                <a:latin typeface="+mj-lt"/>
              </a:rPr>
              <a:t>1</a:t>
            </a:r>
            <a:r>
              <a:rPr lang="en-US" sz="1200" b="1" dirty="0" smtClean="0">
                <a:latin typeface="+mj-lt"/>
              </a:rPr>
              <a:t>   0    0   0</a:t>
            </a:r>
            <a:endParaRPr lang="en-US" sz="1200" b="1" dirty="0">
              <a:latin typeface="+mj-lt"/>
            </a:endParaRPr>
          </a:p>
        </p:txBody>
      </p:sp>
      <p:sp>
        <p:nvSpPr>
          <p:cNvPr id="21" name="TextBox 20"/>
          <p:cNvSpPr txBox="1"/>
          <p:nvPr/>
        </p:nvSpPr>
        <p:spPr>
          <a:xfrm>
            <a:off x="5956321" y="2186953"/>
            <a:ext cx="317716" cy="369332"/>
          </a:xfrm>
          <a:prstGeom prst="rect">
            <a:avLst/>
          </a:prstGeom>
          <a:noFill/>
        </p:spPr>
        <p:txBody>
          <a:bodyPr wrap="none" rtlCol="0">
            <a:spAutoFit/>
          </a:bodyPr>
          <a:lstStyle/>
          <a:p>
            <a:r>
              <a:rPr lang="en-US" dirty="0" smtClean="0"/>
              <a:t>A</a:t>
            </a:r>
            <a:endParaRPr lang="en-US" dirty="0"/>
          </a:p>
        </p:txBody>
      </p:sp>
      <p:sp>
        <p:nvSpPr>
          <p:cNvPr id="24" name="TextBox 23"/>
          <p:cNvSpPr txBox="1"/>
          <p:nvPr/>
        </p:nvSpPr>
        <p:spPr>
          <a:xfrm>
            <a:off x="6891350" y="2186953"/>
            <a:ext cx="317716"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41664346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80100"/>
                <a:ext cx="8772525" cy="4525963"/>
              </a:xfrm>
            </p:spPr>
            <p:txBody>
              <a:bodyPr>
                <a:normAutofit/>
              </a:bodyPr>
              <a:lstStyle/>
              <a:p>
                <a:r>
                  <a:rPr lang="en-US" dirty="0" smtClean="0"/>
                  <a:t>OLSC-based McEliece Cryptosystem</a:t>
                </a:r>
              </a:p>
              <a:p>
                <a:pPr lvl="1"/>
                <a:r>
                  <a:rPr lang="en-US" dirty="0" smtClean="0"/>
                  <a:t>Information: q</a:t>
                </a:r>
                <a:r>
                  <a:rPr lang="en-US" baseline="30000" dirty="0" smtClean="0"/>
                  <a:t>2</a:t>
                </a:r>
              </a:p>
              <a:p>
                <a:pPr lvl="1"/>
                <a:r>
                  <a:rPr lang="en-US" dirty="0" smtClean="0"/>
                  <a:t>Redundancy: 2mq</a:t>
                </a:r>
              </a:p>
              <a:p>
                <a:pPr lvl="1"/>
                <a:r>
                  <a:rPr lang="en-US" dirty="0" smtClean="0"/>
                  <a:t>Errors to correct: m</a:t>
                </a:r>
              </a:p>
              <a:p>
                <a:pPr lvl="1"/>
                <a14:m>
                  <m:oMath xmlns:m="http://schemas.openxmlformats.org/officeDocument/2006/math">
                    <m:d>
                      <m:dPr>
                        <m:begChr m:val="|"/>
                        <m:endChr m:val="|"/>
                        <m:ctrlPr>
                          <a:rPr lang="en-US" i="1" smtClean="0">
                            <a:solidFill>
                              <a:schemeClr val="tx1"/>
                            </a:solidFill>
                            <a:latin typeface="Cambria Math" panose="02040503050406030204" pitchFamily="18" charset="0"/>
                          </a:rPr>
                        </m:ctrlPr>
                      </m:dPr>
                      <m:e>
                        <m:m>
                          <m:mPr>
                            <m:mcs>
                              <m:mc>
                                <m:mcPr>
                                  <m:count m:val="1"/>
                                  <m:mcJc m:val="center"/>
                                </m:mcPr>
                              </m:mc>
                            </m:mcs>
                            <m:ctrlPr>
                              <a:rPr lang="en-US" i="1">
                                <a:solidFill>
                                  <a:schemeClr val="tx1"/>
                                </a:solidFill>
                                <a:latin typeface="Cambria Math" panose="02040503050406030204" pitchFamily="18" charset="0"/>
                              </a:rPr>
                            </m:ctrlPr>
                          </m:mPr>
                          <m:mr>
                            <m:e>
                              <m:eqArr>
                                <m:eqArrPr>
                                  <m:ctrlPr>
                                    <a:rPr lang="en-US" i="1">
                                      <a:solidFill>
                                        <a:schemeClr val="tx1"/>
                                      </a:solidFill>
                                      <a:latin typeface="Cambria Math" panose="02040503050406030204" pitchFamily="18" charset="0"/>
                                    </a:rPr>
                                  </m:ctrlPr>
                                </m:eqArrPr>
                                <m:e>
                                  <m:r>
                                    <a:rPr lang="en-US" i="1">
                                      <a:solidFill>
                                        <a:schemeClr val="tx1"/>
                                      </a:solidFill>
                                      <a:latin typeface="Cambria Math" panose="02040503050406030204" pitchFamily="18" charset="0"/>
                                    </a:rPr>
                                    <m:t>𝑀</m:t>
                                  </m:r>
                                  <m:r>
                                    <a:rPr lang="en-US" i="1" baseline="-25000">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𝑀</m:t>
                                  </m:r>
                                  <m:r>
                                    <a:rPr lang="en-US" i="1" baseline="-25000">
                                      <a:solidFill>
                                        <a:schemeClr val="tx1"/>
                                      </a:solidFill>
                                      <a:latin typeface="Cambria Math" panose="02040503050406030204" pitchFamily="18" charset="0"/>
                                    </a:rPr>
                                    <m:t>1</m:t>
                                  </m:r>
                                </m:e>
                              </m:eqArr>
                            </m:e>
                          </m:mr>
                          <m:mr>
                            <m:e>
                              <m:r>
                                <a:rPr lang="en-US" i="1">
                                  <a:solidFill>
                                    <a:schemeClr val="tx1"/>
                                  </a:solidFill>
                                  <a:latin typeface="Cambria Math" panose="02040503050406030204" pitchFamily="18" charset="0"/>
                                </a:rPr>
                                <m:t>…</m:t>
                              </m:r>
                            </m:e>
                          </m:mr>
                          <m:mr>
                            <m:e>
                              <m:r>
                                <a:rPr lang="en-US" i="1">
                                  <a:solidFill>
                                    <a:schemeClr val="tx1"/>
                                  </a:solidFill>
                                  <a:latin typeface="Cambria Math" panose="02040503050406030204" pitchFamily="18" charset="0"/>
                                </a:rPr>
                                <m:t>𝑀</m:t>
                              </m:r>
                              <m:r>
                                <a:rPr lang="en-US" i="1" baseline="-25000">
                                  <a:solidFill>
                                    <a:schemeClr val="tx1"/>
                                  </a:solidFill>
                                  <a:latin typeface="Cambria Math" panose="02040503050406030204" pitchFamily="18" charset="0"/>
                                </a:rPr>
                                <m:t>2</m:t>
                              </m:r>
                              <m:r>
                                <a:rPr lang="en-US" i="1" baseline="-25000">
                                  <a:solidFill>
                                    <a:schemeClr val="tx1"/>
                                  </a:solidFill>
                                  <a:latin typeface="Cambria Math" panose="02040503050406030204" pitchFamily="18" charset="0"/>
                                </a:rPr>
                                <m:t>𝑚</m:t>
                              </m:r>
                              <m:r>
                                <a:rPr lang="en-US" i="1" baseline="-25000">
                                  <a:solidFill>
                                    <a:schemeClr val="tx1"/>
                                  </a:solidFill>
                                  <a:latin typeface="Cambria Math" panose="02040503050406030204" pitchFamily="18" charset="0"/>
                                </a:rPr>
                                <m:t>−1</m:t>
                              </m:r>
                            </m:e>
                          </m:mr>
                        </m:m>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𝐼</m:t>
                        </m:r>
                        <m:r>
                          <a:rPr lang="en-US" i="1" baseline="-25000">
                            <a:solidFill>
                              <a:schemeClr val="tx1"/>
                            </a:solidFill>
                            <a:latin typeface="Cambria Math" panose="02040503050406030204" pitchFamily="18" charset="0"/>
                          </a:rPr>
                          <m:t>2</m:t>
                        </m:r>
                        <m:r>
                          <a:rPr lang="en-US" i="1" baseline="-25000">
                            <a:solidFill>
                              <a:schemeClr val="tx1"/>
                            </a:solidFill>
                            <a:latin typeface="Cambria Math" panose="02040503050406030204" pitchFamily="18" charset="0"/>
                          </a:rPr>
                          <m:t>𝑚𝑞</m:t>
                        </m:r>
                        <m:r>
                          <m:rPr>
                            <m:nor/>
                          </m:rPr>
                          <a:rPr lang="en-US" baseline="-25000" dirty="0">
                            <a:solidFill>
                              <a:schemeClr val="tx1"/>
                            </a:solidFill>
                          </a:rPr>
                          <m:t> </m:t>
                        </m:r>
                      </m:e>
                    </m:d>
                  </m:oMath>
                </a14:m>
                <a:endParaRPr lang="en-US" baseline="-25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80100"/>
                <a:ext cx="8772525" cy="4525963"/>
              </a:xfrm>
              <a:blipFill>
                <a:blip r:embed="rId2"/>
                <a:stretch>
                  <a:fillRect l="-1181" t="-13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041FEBA-683F-B44C-A647-A4FB58DC8725}" type="slidenum">
              <a:rPr lang="en-US" smtClean="0"/>
              <a:t>61</a:t>
            </a:fld>
            <a:endParaRPr lang="en-US"/>
          </a:p>
        </p:txBody>
      </p:sp>
      <p:cxnSp>
        <p:nvCxnSpPr>
          <p:cNvPr id="7" name="Straight Connector 6"/>
          <p:cNvCxnSpPr/>
          <p:nvPr/>
        </p:nvCxnSpPr>
        <p:spPr>
          <a:xfrm flipH="1">
            <a:off x="2590800" y="3514165"/>
            <a:ext cx="1" cy="1272989"/>
          </a:xfrm>
          <a:prstGeom prst="line">
            <a:avLst/>
          </a:prstGeom>
          <a:ln w="12700">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a:stretch>
            <a:fillRect/>
          </a:stretch>
        </p:blipFill>
        <p:spPr>
          <a:xfrm>
            <a:off x="4476991" y="2551706"/>
            <a:ext cx="4209808" cy="3167776"/>
          </a:xfrm>
          <a:prstGeom prst="rect">
            <a:avLst/>
          </a:prstGeom>
        </p:spPr>
      </p:pic>
      <p:sp>
        <p:nvSpPr>
          <p:cNvPr id="8" name="Rectangle 7"/>
          <p:cNvSpPr/>
          <p:nvPr/>
        </p:nvSpPr>
        <p:spPr>
          <a:xfrm>
            <a:off x="4457141" y="4500282"/>
            <a:ext cx="2241176" cy="555812"/>
          </a:xfrm>
          <a:prstGeom prst="rect">
            <a:avLst/>
          </a:prstGeom>
          <a:noFill/>
          <a:ln w="19050">
            <a:solidFill>
              <a:srgbClr val="B1202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8339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200" y="1780100"/>
            <a:ext cx="8772525" cy="4525963"/>
          </a:xfrm>
        </p:spPr>
        <p:txBody>
          <a:bodyPr>
            <a:normAutofit/>
          </a:bodyPr>
          <a:lstStyle/>
          <a:p>
            <a:r>
              <a:rPr lang="en-US" dirty="0" smtClean="0"/>
              <a:t>OLSC-based McEliece Cryptosystem</a:t>
            </a:r>
          </a:p>
          <a:p>
            <a:pPr lvl="1"/>
            <a:endParaRPr lang="en-US" baseline="-25000" dirty="0" smtClean="0"/>
          </a:p>
        </p:txBody>
      </p:sp>
      <p:sp>
        <p:nvSpPr>
          <p:cNvPr id="4" name="Slide Number Placeholder 3"/>
          <p:cNvSpPr>
            <a:spLocks noGrp="1"/>
          </p:cNvSpPr>
          <p:nvPr>
            <p:ph type="sldNum" sz="quarter" idx="12"/>
          </p:nvPr>
        </p:nvSpPr>
        <p:spPr/>
        <p:txBody>
          <a:bodyPr/>
          <a:lstStyle/>
          <a:p>
            <a:fld id="{9041FEBA-683F-B44C-A647-A4FB58DC8725}" type="slidenum">
              <a:rPr lang="en-US" smtClean="0"/>
              <a:t>62</a:t>
            </a:fld>
            <a:endParaRPr lang="en-US"/>
          </a:p>
        </p:txBody>
      </p:sp>
      <p:pic>
        <p:nvPicPr>
          <p:cNvPr id="6" name="Picture 5"/>
          <p:cNvPicPr>
            <a:picLocks noChangeAspect="1"/>
          </p:cNvPicPr>
          <p:nvPr/>
        </p:nvPicPr>
        <p:blipFill>
          <a:blip r:embed="rId2"/>
          <a:stretch>
            <a:fillRect/>
          </a:stretch>
        </p:blipFill>
        <p:spPr>
          <a:xfrm>
            <a:off x="4593413" y="2417236"/>
            <a:ext cx="4209808" cy="3167776"/>
          </a:xfrm>
          <a:prstGeom prst="rect">
            <a:avLst/>
          </a:prstGeom>
        </p:spPr>
      </p:pic>
      <p:sp>
        <p:nvSpPr>
          <p:cNvPr id="8" name="Rectangle 7"/>
          <p:cNvSpPr/>
          <p:nvPr/>
        </p:nvSpPr>
        <p:spPr>
          <a:xfrm>
            <a:off x="4573563" y="4365812"/>
            <a:ext cx="2241176" cy="555812"/>
          </a:xfrm>
          <a:prstGeom prst="rect">
            <a:avLst/>
          </a:prstGeom>
          <a:noFill/>
          <a:ln w="19050">
            <a:solidFill>
              <a:srgbClr val="B1202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nvPr>
        </p:nvGraphicFramePr>
        <p:xfrm>
          <a:off x="251011" y="3243484"/>
          <a:ext cx="4105836" cy="1384722"/>
        </p:xfrm>
        <a:graphic>
          <a:graphicData uri="http://schemas.openxmlformats.org/drawingml/2006/table">
            <a:tbl>
              <a:tblPr firstRow="1" bandRow="1">
                <a:tableStyleId>{69012ECD-51FC-41F1-AA8D-1B2483CD663E}</a:tableStyleId>
              </a:tblPr>
              <a:tblGrid>
                <a:gridCol w="2052918">
                  <a:extLst>
                    <a:ext uri="{9D8B030D-6E8A-4147-A177-3AD203B41FA5}">
                      <a16:colId xmlns:a16="http://schemas.microsoft.com/office/drawing/2014/main" val="3919825354"/>
                    </a:ext>
                  </a:extLst>
                </a:gridCol>
                <a:gridCol w="2052918">
                  <a:extLst>
                    <a:ext uri="{9D8B030D-6E8A-4147-A177-3AD203B41FA5}">
                      <a16:colId xmlns:a16="http://schemas.microsoft.com/office/drawing/2014/main" val="410104797"/>
                    </a:ext>
                  </a:extLst>
                </a:gridCol>
              </a:tblGrid>
              <a:tr h="643042">
                <a:tc>
                  <a:txBody>
                    <a:bodyPr/>
                    <a:lstStyle/>
                    <a:p>
                      <a:r>
                        <a:rPr lang="en-US" dirty="0" smtClean="0">
                          <a:latin typeface="Avenir Book" panose="02000503020000020003" pitchFamily="2" charset="0"/>
                        </a:rPr>
                        <a:t>Code</a:t>
                      </a:r>
                      <a:endParaRPr lang="en-US" dirty="0">
                        <a:latin typeface="Avenir Book" panose="02000503020000020003" pitchFamily="2" charset="0"/>
                      </a:endParaRPr>
                    </a:p>
                  </a:txBody>
                  <a:tcPr anchor="ctr">
                    <a:lnR w="12700" cap="flat" cmpd="sng" algn="ctr">
                      <a:solidFill>
                        <a:srgbClr val="0070C0"/>
                      </a:solidFill>
                      <a:prstDash val="solid"/>
                      <a:round/>
                      <a:headEnd type="none" w="med" len="med"/>
                      <a:tailEnd type="none" w="med" len="med"/>
                    </a:lnR>
                  </a:tcPr>
                </a:tc>
                <a:tc>
                  <a:txBody>
                    <a:bodyPr/>
                    <a:lstStyle/>
                    <a:p>
                      <a:r>
                        <a:rPr lang="en-US" dirty="0" smtClean="0">
                          <a:latin typeface="Avenir Book" panose="02000503020000020003" pitchFamily="2" charset="0"/>
                        </a:rPr>
                        <a:t>Time Complexity</a:t>
                      </a:r>
                      <a:endParaRPr lang="en-US" dirty="0">
                        <a:latin typeface="Avenir Book" panose="02000503020000020003" pitchFamily="2" charset="0"/>
                      </a:endParaRPr>
                    </a:p>
                  </a:txBody>
                  <a:tcPr anchor="ctr">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992758892"/>
                  </a:ext>
                </a:extLst>
              </a:tr>
              <a:tr h="370840">
                <a:tc>
                  <a:txBody>
                    <a:bodyPr/>
                    <a:lstStyle/>
                    <a:p>
                      <a:r>
                        <a:rPr lang="en-US" dirty="0" smtClean="0">
                          <a:latin typeface="Avenir Book" panose="02000503020000020003" pitchFamily="2" charset="0"/>
                        </a:rPr>
                        <a:t>Binary-Goppa</a:t>
                      </a:r>
                      <a:endParaRPr lang="en-US" dirty="0">
                        <a:latin typeface="Avenir Book" panose="02000503020000020003" pitchFamily="2" charset="0"/>
                      </a:endParaRPr>
                    </a:p>
                  </a:txBody>
                  <a:tcPr>
                    <a:lnR w="12700" cap="flat" cmpd="sng" algn="ctr">
                      <a:solidFill>
                        <a:srgbClr val="0070C0"/>
                      </a:solidFill>
                      <a:prstDash val="solid"/>
                      <a:round/>
                      <a:headEnd type="none" w="med" len="med"/>
                      <a:tailEnd type="none" w="med" len="med"/>
                    </a:lnR>
                  </a:tcPr>
                </a:tc>
                <a:tc>
                  <a:txBody>
                    <a:bodyPr/>
                    <a:lstStyle/>
                    <a:p>
                      <a:r>
                        <a:rPr lang="en-US" dirty="0" smtClean="0">
                          <a:solidFill>
                            <a:srgbClr val="FF6600"/>
                          </a:solidFill>
                          <a:latin typeface="Avenir Book" panose="02000503020000020003" pitchFamily="2" charset="0"/>
                        </a:rPr>
                        <a:t>O(n</a:t>
                      </a:r>
                      <a:r>
                        <a:rPr lang="en-US" baseline="30000" dirty="0" smtClean="0">
                          <a:solidFill>
                            <a:srgbClr val="FF6600"/>
                          </a:solidFill>
                          <a:latin typeface="Avenir Book" panose="02000503020000020003" pitchFamily="2" charset="0"/>
                        </a:rPr>
                        <a:t>2</a:t>
                      </a:r>
                      <a:r>
                        <a:rPr lang="en-US" dirty="0" smtClean="0">
                          <a:solidFill>
                            <a:srgbClr val="FF6600"/>
                          </a:solidFill>
                          <a:latin typeface="Avenir Book" panose="02000503020000020003" pitchFamily="2" charset="0"/>
                        </a:rPr>
                        <a:t>)</a:t>
                      </a:r>
                      <a:endParaRPr lang="en-US" dirty="0">
                        <a:solidFill>
                          <a:srgbClr val="FF6600"/>
                        </a:solidFill>
                        <a:latin typeface="Avenir Book" panose="02000503020000020003" pitchFamily="2" charset="0"/>
                      </a:endParaRPr>
                    </a:p>
                  </a:txBody>
                  <a:tcPr>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2556820543"/>
                  </a:ext>
                </a:extLst>
              </a:tr>
              <a:tr h="370840">
                <a:tc>
                  <a:txBody>
                    <a:bodyPr/>
                    <a:lstStyle/>
                    <a:p>
                      <a:r>
                        <a:rPr lang="en-US" dirty="0" smtClean="0">
                          <a:latin typeface="Avenir Book" panose="02000503020000020003" pitchFamily="2" charset="0"/>
                        </a:rPr>
                        <a:t>OLSC</a:t>
                      </a:r>
                      <a:endParaRPr lang="en-US" dirty="0">
                        <a:latin typeface="Avenir Book" panose="02000503020000020003" pitchFamily="2" charset="0"/>
                      </a:endParaRPr>
                    </a:p>
                  </a:txBody>
                  <a:tcPr>
                    <a:lnR w="12700" cap="flat" cmpd="sng" algn="ctr">
                      <a:solidFill>
                        <a:srgbClr val="0070C0"/>
                      </a:solidFill>
                      <a:prstDash val="solid"/>
                      <a:round/>
                      <a:headEnd type="none" w="med" len="med"/>
                      <a:tailEnd type="none" w="med" len="med"/>
                    </a:lnR>
                  </a:tcPr>
                </a:tc>
                <a:tc>
                  <a:txBody>
                    <a:bodyPr/>
                    <a:lstStyle/>
                    <a:p>
                      <a:r>
                        <a:rPr lang="en-US" dirty="0" smtClean="0">
                          <a:solidFill>
                            <a:srgbClr val="FF6600"/>
                          </a:solidFill>
                          <a:latin typeface="Avenir Book" panose="02000503020000020003" pitchFamily="2" charset="0"/>
                        </a:rPr>
                        <a:t>O(1)</a:t>
                      </a:r>
                      <a:endParaRPr lang="en-US" dirty="0">
                        <a:solidFill>
                          <a:srgbClr val="FF6600"/>
                        </a:solidFill>
                        <a:latin typeface="Avenir Book" panose="02000503020000020003" pitchFamily="2" charset="0"/>
                      </a:endParaRPr>
                    </a:p>
                  </a:txBody>
                  <a:tcPr>
                    <a:lnL w="12700" cap="flat" cmpd="sng" algn="ctr">
                      <a:solidFill>
                        <a:srgbClr val="0070C0"/>
                      </a:solidFill>
                      <a:prstDash val="solid"/>
                      <a:round/>
                      <a:headEnd type="none" w="med" len="med"/>
                      <a:tailEnd type="none" w="med" len="med"/>
                    </a:lnL>
                  </a:tcPr>
                </a:tc>
                <a:extLst>
                  <a:ext uri="{0D108BD9-81ED-4DB2-BD59-A6C34878D82A}">
                    <a16:rowId xmlns:a16="http://schemas.microsoft.com/office/drawing/2014/main" val="3864356391"/>
                  </a:ext>
                </a:extLst>
              </a:tr>
            </a:tbl>
          </a:graphicData>
        </a:graphic>
      </p:graphicFrame>
    </p:spTree>
    <p:extLst>
      <p:ext uri="{BB962C8B-B14F-4D97-AF65-F5344CB8AC3E}">
        <p14:creationId xmlns:p14="http://schemas.microsoft.com/office/powerpoint/2010/main" val="31679064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Recall that … </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err="1"/>
                  <a:t>McEliece</a:t>
                </a:r>
                <a:r>
                  <a:rPr lang="en-US" dirty="0"/>
                  <a:t> </a:t>
                </a:r>
                <a:r>
                  <a:rPr lang="en-US" dirty="0" smtClean="0"/>
                  <a:t>cryptosystem</a:t>
                </a:r>
                <a:endParaRPr lang="en-US" dirty="0"/>
              </a:p>
              <a:p>
                <a:pPr lvl="2"/>
                <a:r>
                  <a:rPr lang="en-US" dirty="0" smtClean="0"/>
                  <a:t>Pick two random matrices:</a:t>
                </a:r>
              </a:p>
              <a:p>
                <a:pPr lvl="3"/>
                <a:r>
                  <a:rPr lang="en-US" dirty="0" smtClean="0"/>
                  <a:t>k</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smtClean="0"/>
                  <a:t>k binary matrix S:</a:t>
                </a:r>
              </a:p>
              <a:p>
                <a:pPr lvl="3"/>
                <a:endParaRPr lang="en-US" dirty="0"/>
              </a:p>
              <a:p>
                <a:pPr lvl="3"/>
                <a:r>
                  <a:rPr lang="en-US" dirty="0" smtClean="0">
                    <a:solidFill>
                      <a:srgbClr val="00B050"/>
                    </a:solidFill>
                  </a:rPr>
                  <a:t>n</a:t>
                </a:r>
                <a14:m>
                  <m:oMath xmlns:m="http://schemas.openxmlformats.org/officeDocument/2006/math">
                    <m:r>
                      <a:rPr lang="en-US" i="1" dirty="0">
                        <a:solidFill>
                          <a:srgbClr val="00B050"/>
                        </a:solidFill>
                        <a:latin typeface="Cambria Math" panose="02040503050406030204" pitchFamily="18" charset="0"/>
                        <a:ea typeface="Cambria Math" panose="02040503050406030204" pitchFamily="18" charset="0"/>
                      </a:rPr>
                      <m:t>×</m:t>
                    </m:r>
                  </m:oMath>
                </a14:m>
                <a:r>
                  <a:rPr lang="en-US" dirty="0" smtClean="0">
                    <a:solidFill>
                      <a:srgbClr val="00B050"/>
                    </a:solidFill>
                  </a:rPr>
                  <a:t>n</a:t>
                </a:r>
                <a:r>
                  <a:rPr lang="en-US" dirty="0">
                    <a:solidFill>
                      <a:srgbClr val="00B050"/>
                    </a:solidFill>
                  </a:rPr>
                  <a:t> binary </a:t>
                </a:r>
                <a:r>
                  <a:rPr lang="en-US" dirty="0" smtClean="0">
                    <a:solidFill>
                      <a:srgbClr val="00B050"/>
                    </a:solidFill>
                  </a:rPr>
                  <a:t>permutation matrix P:</a:t>
                </a:r>
              </a:p>
              <a:p>
                <a:pPr lvl="3"/>
                <a:endParaRPr lang="en-US" dirty="0"/>
              </a:p>
              <a:p>
                <a:pPr lvl="2"/>
                <a:r>
                  <a:rPr lang="en-US" dirty="0" smtClean="0"/>
                  <a:t>Compute:</a:t>
                </a:r>
              </a:p>
              <a:p>
                <a:pPr lvl="3"/>
                <a:r>
                  <a:rPr lang="en-US" dirty="0" smtClean="0">
                    <a:solidFill>
                      <a:srgbClr val="7030A0"/>
                    </a:solidFill>
                  </a:rPr>
                  <a:t>k</a:t>
                </a:r>
                <a14:m>
                  <m:oMath xmlns:m="http://schemas.openxmlformats.org/officeDocument/2006/math">
                    <m:r>
                      <a:rPr lang="en-US" i="1" dirty="0">
                        <a:solidFill>
                          <a:srgbClr val="7030A0"/>
                        </a:solidFill>
                        <a:latin typeface="Cambria Math" panose="02040503050406030204" pitchFamily="18" charset="0"/>
                        <a:ea typeface="Cambria Math" panose="02040503050406030204" pitchFamily="18" charset="0"/>
                      </a:rPr>
                      <m:t>×</m:t>
                    </m:r>
                  </m:oMath>
                </a14:m>
                <a:r>
                  <a:rPr lang="en-US" dirty="0" smtClean="0">
                    <a:solidFill>
                      <a:srgbClr val="7030A0"/>
                    </a:solidFill>
                  </a:rPr>
                  <a:t>n</a:t>
                </a:r>
                <a:r>
                  <a:rPr lang="en-US" dirty="0">
                    <a:solidFill>
                      <a:srgbClr val="7030A0"/>
                    </a:solidFill>
                  </a:rPr>
                  <a:t> </a:t>
                </a:r>
                <a:r>
                  <a:rPr lang="en-US" dirty="0" smtClean="0">
                    <a:solidFill>
                      <a:srgbClr val="7030A0"/>
                    </a:solidFill>
                  </a:rPr>
                  <a:t>matrix G’ </a:t>
                </a:r>
                <a:r>
                  <a:rPr lang="en-US" dirty="0" smtClean="0">
                    <a:solidFill>
                      <a:schemeClr val="tx1"/>
                    </a:solidFill>
                  </a:rPr>
                  <a:t>=</a:t>
                </a:r>
                <a:r>
                  <a:rPr lang="en-US" dirty="0" smtClean="0"/>
                  <a:t> S</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smtClean="0">
                    <a:solidFill>
                      <a:srgbClr val="0070C0"/>
                    </a:solidFill>
                  </a:rPr>
                  <a:t>G</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smtClean="0">
                    <a:solidFill>
                      <a:srgbClr val="00B050"/>
                    </a:solidFill>
                  </a:rPr>
                  <a:t>P</a:t>
                </a:r>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59" t="-1482"/>
                </a:stretch>
              </a:blipFill>
            </p:spPr>
            <p:txBody>
              <a:bodyPr/>
              <a:lstStyle/>
              <a:p>
                <a:r>
                  <a:rPr lang="en-US">
                    <a:noFill/>
                  </a:rPr>
                  <a:t> </a:t>
                </a:r>
              </a:p>
            </p:txBody>
          </p:sp>
        </mc:Fallback>
      </mc:AlternateContent>
      <p:sp>
        <p:nvSpPr>
          <p:cNvPr id="4" name="Rectangle 3"/>
          <p:cNvSpPr/>
          <p:nvPr/>
        </p:nvSpPr>
        <p:spPr>
          <a:xfrm>
            <a:off x="1069906" y="4589491"/>
            <a:ext cx="714378" cy="723693"/>
          </a:xfrm>
          <a:prstGeom prst="rect">
            <a:avLst/>
          </a:prstGeom>
          <a:noFill/>
          <a:ln w="28575">
            <a:solidFill>
              <a:srgbClr val="B1202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B12020"/>
                </a:solidFill>
                <a:latin typeface="Avenir Book" panose="02000503020000020003" pitchFamily="2" charset="0"/>
              </a:rPr>
              <a:t>s</a:t>
            </a:r>
            <a:endParaRPr lang="en-US" sz="2400" dirty="0">
              <a:solidFill>
                <a:srgbClr val="B12020"/>
              </a:solidFill>
              <a:latin typeface="Avenir Book" panose="02000503020000020003" pitchFamily="2" charset="0"/>
            </a:endParaRPr>
          </a:p>
        </p:txBody>
      </p:sp>
      <p:sp>
        <p:nvSpPr>
          <p:cNvPr id="9" name="Rectangle 8"/>
          <p:cNvSpPr/>
          <p:nvPr/>
        </p:nvSpPr>
        <p:spPr>
          <a:xfrm>
            <a:off x="6459667" y="2742076"/>
            <a:ext cx="1676401" cy="1443279"/>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B050"/>
                </a:solidFill>
                <a:latin typeface="Avenir Book" panose="02000503020000020003" pitchFamily="2" charset="0"/>
              </a:rPr>
              <a:t>P</a:t>
            </a:r>
            <a:endParaRPr lang="en-US" dirty="0">
              <a:solidFill>
                <a:srgbClr val="00B050"/>
              </a:solidFill>
              <a:latin typeface="Avenir Book" panose="02000503020000020003" pitchFamily="2" charset="0"/>
            </a:endParaRPr>
          </a:p>
        </p:txBody>
      </p:sp>
      <p:sp>
        <p:nvSpPr>
          <p:cNvPr id="6" name="TextBox 5"/>
          <p:cNvSpPr txBox="1"/>
          <p:nvPr/>
        </p:nvSpPr>
        <p:spPr>
          <a:xfrm>
            <a:off x="6645307" y="1913729"/>
            <a:ext cx="288862" cy="369332"/>
          </a:xfrm>
          <a:prstGeom prst="rect">
            <a:avLst/>
          </a:prstGeom>
          <a:noFill/>
        </p:spPr>
        <p:txBody>
          <a:bodyPr wrap="none" rtlCol="0">
            <a:spAutoFit/>
          </a:bodyPr>
          <a:lstStyle/>
          <a:p>
            <a:r>
              <a:rPr lang="en-US" dirty="0" smtClean="0">
                <a:solidFill>
                  <a:srgbClr val="B12020"/>
                </a:solidFill>
              </a:rPr>
              <a:t>k</a:t>
            </a:r>
            <a:endParaRPr lang="en-US" dirty="0">
              <a:solidFill>
                <a:srgbClr val="B12020"/>
              </a:solidFill>
            </a:endParaRPr>
          </a:p>
        </p:txBody>
      </p:sp>
      <p:sp>
        <p:nvSpPr>
          <p:cNvPr id="11" name="TextBox 10"/>
          <p:cNvSpPr txBox="1"/>
          <p:nvPr/>
        </p:nvSpPr>
        <p:spPr>
          <a:xfrm>
            <a:off x="7169263" y="1410966"/>
            <a:ext cx="288862" cy="369332"/>
          </a:xfrm>
          <a:prstGeom prst="rect">
            <a:avLst/>
          </a:prstGeom>
          <a:noFill/>
        </p:spPr>
        <p:txBody>
          <a:bodyPr wrap="none" rtlCol="0">
            <a:spAutoFit/>
          </a:bodyPr>
          <a:lstStyle/>
          <a:p>
            <a:r>
              <a:rPr lang="en-US" dirty="0" smtClean="0">
                <a:solidFill>
                  <a:srgbClr val="B12020"/>
                </a:solidFill>
              </a:rPr>
              <a:t>k</a:t>
            </a:r>
            <a:endParaRPr lang="en-US" dirty="0">
              <a:solidFill>
                <a:srgbClr val="B12020"/>
              </a:solidFill>
            </a:endParaRPr>
          </a:p>
        </p:txBody>
      </p:sp>
      <p:sp>
        <p:nvSpPr>
          <p:cNvPr id="12" name="TextBox 11"/>
          <p:cNvSpPr txBox="1"/>
          <p:nvPr/>
        </p:nvSpPr>
        <p:spPr>
          <a:xfrm>
            <a:off x="6087506" y="3279049"/>
            <a:ext cx="306494" cy="369332"/>
          </a:xfrm>
          <a:prstGeom prst="rect">
            <a:avLst/>
          </a:prstGeom>
          <a:noFill/>
        </p:spPr>
        <p:txBody>
          <a:bodyPr wrap="none" rtlCol="0">
            <a:spAutoFit/>
          </a:bodyPr>
          <a:lstStyle/>
          <a:p>
            <a:r>
              <a:rPr lang="en-US" dirty="0" smtClean="0">
                <a:solidFill>
                  <a:srgbClr val="00B050"/>
                </a:solidFill>
              </a:rPr>
              <a:t>n</a:t>
            </a:r>
            <a:endParaRPr lang="en-US" dirty="0">
              <a:solidFill>
                <a:srgbClr val="00B050"/>
              </a:solidFill>
            </a:endParaRPr>
          </a:p>
        </p:txBody>
      </p:sp>
      <p:sp>
        <p:nvSpPr>
          <p:cNvPr id="13" name="TextBox 12"/>
          <p:cNvSpPr txBox="1"/>
          <p:nvPr/>
        </p:nvSpPr>
        <p:spPr>
          <a:xfrm>
            <a:off x="7144620" y="4099113"/>
            <a:ext cx="306494" cy="369332"/>
          </a:xfrm>
          <a:prstGeom prst="rect">
            <a:avLst/>
          </a:prstGeom>
          <a:noFill/>
        </p:spPr>
        <p:txBody>
          <a:bodyPr wrap="none" rtlCol="0">
            <a:spAutoFit/>
          </a:bodyPr>
          <a:lstStyle/>
          <a:p>
            <a:r>
              <a:rPr lang="en-US" dirty="0" smtClean="0">
                <a:solidFill>
                  <a:srgbClr val="00B050"/>
                </a:solidFill>
              </a:rPr>
              <a:t>n</a:t>
            </a:r>
            <a:endParaRPr lang="en-US" dirty="0">
              <a:solidFill>
                <a:srgbClr val="00B050"/>
              </a:solidFill>
            </a:endParaRPr>
          </a:p>
        </p:txBody>
      </p:sp>
      <p:sp>
        <p:nvSpPr>
          <p:cNvPr id="15" name="Rectangle 14"/>
          <p:cNvSpPr/>
          <p:nvPr/>
        </p:nvSpPr>
        <p:spPr>
          <a:xfrm>
            <a:off x="2133584" y="4602176"/>
            <a:ext cx="1676401" cy="728457"/>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70C0"/>
                </a:solidFill>
                <a:latin typeface="Avenir Book" panose="02000503020000020003" pitchFamily="2" charset="0"/>
              </a:rPr>
              <a:t>G</a:t>
            </a:r>
            <a:endParaRPr lang="en-US" dirty="0">
              <a:solidFill>
                <a:srgbClr val="0070C0"/>
              </a:solidFill>
              <a:latin typeface="Avenir Book" panose="02000503020000020003" pitchFamily="2" charset="0"/>
            </a:endParaRPr>
          </a:p>
        </p:txBody>
      </p:sp>
      <p:sp>
        <p:nvSpPr>
          <p:cNvPr id="16" name="Rectangle 15"/>
          <p:cNvSpPr/>
          <p:nvPr/>
        </p:nvSpPr>
        <p:spPr>
          <a:xfrm>
            <a:off x="6934169" y="1736549"/>
            <a:ext cx="714378" cy="723693"/>
          </a:xfrm>
          <a:prstGeom prst="rect">
            <a:avLst/>
          </a:prstGeom>
          <a:noFill/>
          <a:ln w="28575">
            <a:solidFill>
              <a:srgbClr val="B1202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B12020"/>
                </a:solidFill>
                <a:latin typeface="Avenir Book" panose="02000503020000020003" pitchFamily="2" charset="0"/>
              </a:rPr>
              <a:t>s</a:t>
            </a:r>
            <a:endParaRPr lang="en-US" sz="2400" dirty="0">
              <a:solidFill>
                <a:srgbClr val="B12020"/>
              </a:solidFill>
              <a:latin typeface="Avenir Book" panose="02000503020000020003" pitchFamily="2" charset="0"/>
            </a:endParaRPr>
          </a:p>
        </p:txBody>
      </p:sp>
      <p:sp>
        <p:nvSpPr>
          <p:cNvPr id="17" name="Rectangle 16"/>
          <p:cNvSpPr/>
          <p:nvPr/>
        </p:nvSpPr>
        <p:spPr>
          <a:xfrm>
            <a:off x="4159285" y="4591544"/>
            <a:ext cx="1676401" cy="1443279"/>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B050"/>
                </a:solidFill>
                <a:latin typeface="Avenir Book" panose="02000503020000020003" pitchFamily="2" charset="0"/>
              </a:rPr>
              <a:t>P</a:t>
            </a:r>
            <a:endParaRPr lang="en-US" dirty="0">
              <a:solidFill>
                <a:srgbClr val="00B050"/>
              </a:solidFill>
              <a:latin typeface="Avenir Book" panose="02000503020000020003" pitchFamily="2" charset="0"/>
            </a:endParaRPr>
          </a:p>
        </p:txBody>
      </p:sp>
      <p:sp>
        <p:nvSpPr>
          <p:cNvPr id="22" name="Rectangle 21"/>
          <p:cNvSpPr/>
          <p:nvPr/>
        </p:nvSpPr>
        <p:spPr>
          <a:xfrm>
            <a:off x="6318348" y="4602176"/>
            <a:ext cx="1676401" cy="728457"/>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030A0"/>
                </a:solidFill>
                <a:latin typeface="Avenir Book" panose="02000503020000020003" pitchFamily="2" charset="0"/>
              </a:rPr>
              <a:t>G’</a:t>
            </a:r>
            <a:endParaRPr lang="en-US" dirty="0">
              <a:solidFill>
                <a:srgbClr val="7030A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5" name="Rectangle 4"/>
              <p:cNvSpPr/>
              <p:nvPr/>
            </p:nvSpPr>
            <p:spPr>
              <a:xfrm>
                <a:off x="876295" y="4781738"/>
                <a:ext cx="1326004" cy="369332"/>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76295" y="4781738"/>
                <a:ext cx="13260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907688" y="4766671"/>
                <a:ext cx="1326004" cy="369332"/>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2907688" y="4766671"/>
                <a:ext cx="132600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4969680" y="4749472"/>
                <a:ext cx="1326004" cy="369332"/>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4969680" y="4749472"/>
                <a:ext cx="1326004" cy="369332"/>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p:cNvCxnSpPr/>
          <p:nvPr/>
        </p:nvCxnSpPr>
        <p:spPr>
          <a:xfrm>
            <a:off x="457200" y="4476750"/>
            <a:ext cx="8553450" cy="28575"/>
          </a:xfrm>
          <a:prstGeom prst="straightConnector1">
            <a:avLst/>
          </a:prstGeom>
          <a:ln w="12700">
            <a:solidFill>
              <a:schemeClr val="tx1">
                <a:lumMod val="50000"/>
                <a:lumOff val="50000"/>
              </a:schemeClr>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9041FEBA-683F-B44C-A647-A4FB58DC8725}" type="slidenum">
              <a:rPr lang="en-US" smtClean="0"/>
              <a:t>63</a:t>
            </a:fld>
            <a:endParaRPr lang="en-US"/>
          </a:p>
        </p:txBody>
      </p:sp>
    </p:spTree>
    <p:extLst>
      <p:ext uri="{BB962C8B-B14F-4D97-AF65-F5344CB8AC3E}">
        <p14:creationId xmlns:p14="http://schemas.microsoft.com/office/powerpoint/2010/main" val="33978773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7" name="Slide Number Placeholder 6"/>
          <p:cNvSpPr>
            <a:spLocks noGrp="1"/>
          </p:cNvSpPr>
          <p:nvPr>
            <p:ph type="sldNum" sz="quarter" idx="12"/>
          </p:nvPr>
        </p:nvSpPr>
        <p:spPr/>
        <p:txBody>
          <a:bodyPr/>
          <a:lstStyle/>
          <a:p>
            <a:fld id="{9041FEBA-683F-B44C-A647-A4FB58DC8725}" type="slidenum">
              <a:rPr lang="en-US" smtClean="0"/>
              <a:t>64</a:t>
            </a:fld>
            <a:endParaRPr lang="en-US"/>
          </a:p>
        </p:txBody>
      </p:sp>
      <p:sp>
        <p:nvSpPr>
          <p:cNvPr id="18" name="Content Placeholder 17"/>
          <p:cNvSpPr>
            <a:spLocks noGrp="1"/>
          </p:cNvSpPr>
          <p:nvPr>
            <p:ph idx="1"/>
          </p:nvPr>
        </p:nvSpPr>
        <p:spPr/>
        <p:txBody>
          <a:bodyPr/>
          <a:lstStyle/>
          <a:p>
            <a:r>
              <a:rPr lang="en-US" dirty="0" smtClean="0"/>
              <a:t>G </a:t>
            </a:r>
            <a:r>
              <a:rPr lang="en-US" dirty="0"/>
              <a:t>(the private key)</a:t>
            </a:r>
            <a:endParaRPr lang="en-US" dirty="0" smtClean="0"/>
          </a:p>
          <a:p>
            <a:pPr lvl="1"/>
            <a:r>
              <a:rPr lang="en-US" dirty="0" smtClean="0"/>
              <a:t>From a t= 2 double error-correcting OLSC code</a:t>
            </a:r>
            <a:endParaRPr lang="en-US" dirty="0"/>
          </a:p>
        </p:txBody>
      </p:sp>
      <p:pic>
        <p:nvPicPr>
          <p:cNvPr id="23"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2606396"/>
            <a:ext cx="62103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3848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7" name="Slide Number Placeholder 6"/>
          <p:cNvSpPr>
            <a:spLocks noGrp="1"/>
          </p:cNvSpPr>
          <p:nvPr>
            <p:ph type="sldNum" sz="quarter" idx="12"/>
          </p:nvPr>
        </p:nvSpPr>
        <p:spPr/>
        <p:txBody>
          <a:bodyPr/>
          <a:lstStyle/>
          <a:p>
            <a:fld id="{9041FEBA-683F-B44C-A647-A4FB58DC8725}" type="slidenum">
              <a:rPr lang="en-US" smtClean="0"/>
              <a:t>65</a:t>
            </a:fld>
            <a:endParaRPr lang="en-US"/>
          </a:p>
        </p:txBody>
      </p:sp>
      <p:sp>
        <p:nvSpPr>
          <p:cNvPr id="18" name="Content Placeholder 17"/>
          <p:cNvSpPr>
            <a:spLocks noGrp="1"/>
          </p:cNvSpPr>
          <p:nvPr>
            <p:ph idx="1"/>
          </p:nvPr>
        </p:nvSpPr>
        <p:spPr/>
        <p:txBody>
          <a:bodyPr/>
          <a:lstStyle/>
          <a:p>
            <a:r>
              <a:rPr lang="en-US" dirty="0" smtClean="0"/>
              <a:t>S and its inverse </a:t>
            </a:r>
            <a:r>
              <a:rPr lang="en-US" dirty="0"/>
              <a:t>(the private key)</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1" y="2124868"/>
            <a:ext cx="73914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7198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7" name="Slide Number Placeholder 6"/>
          <p:cNvSpPr>
            <a:spLocks noGrp="1"/>
          </p:cNvSpPr>
          <p:nvPr>
            <p:ph type="sldNum" sz="quarter" idx="12"/>
          </p:nvPr>
        </p:nvSpPr>
        <p:spPr/>
        <p:txBody>
          <a:bodyPr/>
          <a:lstStyle/>
          <a:p>
            <a:fld id="{9041FEBA-683F-B44C-A647-A4FB58DC8725}" type="slidenum">
              <a:rPr lang="en-US" smtClean="0"/>
              <a:t>66</a:t>
            </a:fld>
            <a:endParaRPr lang="en-US"/>
          </a:p>
        </p:txBody>
      </p:sp>
      <p:sp>
        <p:nvSpPr>
          <p:cNvPr id="18" name="Content Placeholder 17"/>
          <p:cNvSpPr>
            <a:spLocks noGrp="1"/>
          </p:cNvSpPr>
          <p:nvPr>
            <p:ph idx="1"/>
          </p:nvPr>
        </p:nvSpPr>
        <p:spPr/>
        <p:txBody>
          <a:bodyPr/>
          <a:lstStyle/>
          <a:p>
            <a:r>
              <a:rPr lang="en-US" dirty="0" smtClean="0"/>
              <a:t>P and its inverse (</a:t>
            </a:r>
            <a:r>
              <a:rPr lang="en-US" dirty="0"/>
              <a:t>the </a:t>
            </a:r>
            <a:r>
              <a:rPr lang="en-US" dirty="0" smtClean="0"/>
              <a:t>private </a:t>
            </a:r>
            <a:r>
              <a:rPr lang="en-US" dirty="0"/>
              <a:t>key</a:t>
            </a:r>
            <a:r>
              <a:rPr lang="en-US" dirty="0" smtClean="0"/>
              <a:t>)</a:t>
            </a:r>
            <a:endParaRPr lang="en-US" dirty="0"/>
          </a:p>
        </p:txBody>
      </p:sp>
      <p:pic>
        <p:nvPicPr>
          <p:cNvPr id="3" name="Picture 2"/>
          <p:cNvPicPr>
            <a:picLocks noChangeAspect="1"/>
          </p:cNvPicPr>
          <p:nvPr/>
        </p:nvPicPr>
        <p:blipFill>
          <a:blip r:embed="rId2"/>
          <a:stretch>
            <a:fillRect/>
          </a:stretch>
        </p:blipFill>
        <p:spPr>
          <a:xfrm>
            <a:off x="683559" y="2052657"/>
            <a:ext cx="8003241" cy="4073506"/>
          </a:xfrm>
          <a:prstGeom prst="rect">
            <a:avLst/>
          </a:prstGeom>
        </p:spPr>
      </p:pic>
    </p:spTree>
    <p:extLst>
      <p:ext uri="{BB962C8B-B14F-4D97-AF65-F5344CB8AC3E}">
        <p14:creationId xmlns:p14="http://schemas.microsoft.com/office/powerpoint/2010/main" val="5234202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7" name="Slide Number Placeholder 6"/>
          <p:cNvSpPr>
            <a:spLocks noGrp="1"/>
          </p:cNvSpPr>
          <p:nvPr>
            <p:ph type="sldNum" sz="quarter" idx="12"/>
          </p:nvPr>
        </p:nvSpPr>
        <p:spPr/>
        <p:txBody>
          <a:bodyPr/>
          <a:lstStyle/>
          <a:p>
            <a:fld id="{9041FEBA-683F-B44C-A647-A4FB58DC8725}" type="slidenum">
              <a:rPr lang="en-US" smtClean="0"/>
              <a:t>67</a:t>
            </a:fld>
            <a:endParaRPr lang="en-US"/>
          </a:p>
        </p:txBody>
      </p:sp>
      <mc:AlternateContent xmlns:mc="http://schemas.openxmlformats.org/markup-compatibility/2006" xmlns:a14="http://schemas.microsoft.com/office/drawing/2010/main">
        <mc:Choice Requires="a14">
          <p:sp>
            <p:nvSpPr>
              <p:cNvPr id="18" name="Content Placeholder 17"/>
              <p:cNvSpPr>
                <a:spLocks noGrp="1"/>
              </p:cNvSpPr>
              <p:nvPr>
                <p:ph idx="1"/>
              </p:nvPr>
            </p:nvSpPr>
            <p:spPr/>
            <p:txBody>
              <a:bodyPr/>
              <a:lstStyle/>
              <a:p>
                <a:r>
                  <a:rPr lang="en-US" dirty="0">
                    <a:solidFill>
                      <a:srgbClr val="7030A0"/>
                    </a:solidFill>
                  </a:rPr>
                  <a:t>G’ </a:t>
                </a:r>
                <a:r>
                  <a:rPr lang="en-US" dirty="0">
                    <a:solidFill>
                      <a:schemeClr val="tx1"/>
                    </a:solidFill>
                  </a:rPr>
                  <a:t>=</a:t>
                </a:r>
                <a:r>
                  <a:rPr lang="en-US" dirty="0"/>
                  <a:t> S</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rgbClr val="0070C0"/>
                    </a:solidFill>
                  </a:rPr>
                  <a:t>G</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rgbClr val="00B050"/>
                    </a:solidFill>
                  </a:rPr>
                  <a:t>P</a:t>
                </a:r>
                <a:r>
                  <a:rPr lang="en-US" dirty="0" smtClean="0">
                    <a:solidFill>
                      <a:srgbClr val="00B050"/>
                    </a:solidFill>
                  </a:rPr>
                  <a:t>  </a:t>
                </a:r>
                <a:r>
                  <a:rPr lang="en-US" dirty="0" smtClean="0"/>
                  <a:t>the public key</a:t>
                </a:r>
                <a:endParaRPr lang="en-US" dirty="0"/>
              </a:p>
            </p:txBody>
          </p:sp>
        </mc:Choice>
        <mc:Fallback xmlns="">
          <p:sp>
            <p:nvSpPr>
              <p:cNvPr id="18" name="Content Placeholder 17"/>
              <p:cNvSpPr>
                <a:spLocks noGrp="1" noRot="1" noChangeAspect="1" noMove="1" noResize="1" noEditPoints="1" noAdjustHandles="1" noChangeArrowheads="1" noChangeShapeType="1" noTextEdit="1"/>
              </p:cNvSpPr>
              <p:nvPr>
                <p:ph idx="1"/>
              </p:nvPr>
            </p:nvSpPr>
            <p:spPr>
              <a:blipFill>
                <a:blip r:embed="rId2"/>
                <a:stretch>
                  <a:fillRect l="-1259" t="-1482"/>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527922" y="2349874"/>
            <a:ext cx="6267450" cy="3467100"/>
          </a:xfrm>
          <a:prstGeom prst="rect">
            <a:avLst/>
          </a:prstGeom>
        </p:spPr>
      </p:pic>
    </p:spTree>
    <p:extLst>
      <p:ext uri="{BB962C8B-B14F-4D97-AF65-F5344CB8AC3E}">
        <p14:creationId xmlns:p14="http://schemas.microsoft.com/office/powerpoint/2010/main" val="6442049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Key Generation</a:t>
                </a:r>
              </a:p>
              <a:p>
                <a:pPr lvl="2"/>
                <a:r>
                  <a:rPr lang="en-US" dirty="0" smtClean="0"/>
                  <a:t>Public key (t, G’): Alice to Bob</a:t>
                </a:r>
              </a:p>
              <a:p>
                <a:pPr lvl="3"/>
                <a:r>
                  <a:rPr lang="en-US" sz="2800" dirty="0" smtClean="0"/>
                  <a:t>t = 2,</a:t>
                </a:r>
                <a:r>
                  <a:rPr lang="en-US" dirty="0" smtClean="0"/>
                  <a:t> </a:t>
                </a:r>
              </a:p>
              <a:p>
                <a:pPr lvl="3"/>
                <a:endParaRPr lang="en-US" dirty="0"/>
              </a:p>
              <a:p>
                <a:pPr lvl="3"/>
                <a:endParaRPr lang="en-US" dirty="0" smtClean="0"/>
              </a:p>
              <a:p>
                <a:pPr lvl="2"/>
                <a:r>
                  <a:rPr lang="en-US" dirty="0" smtClean="0"/>
                  <a:t>Private key (S, G, P): Alice to herself</a:t>
                </a:r>
              </a:p>
              <a:p>
                <a:pPr lvl="3"/>
                <a:r>
                  <a:rPr lang="en-US" dirty="0" smtClean="0"/>
                  <a:t>Remember </a:t>
                </a:r>
                <a:r>
                  <a:rPr lang="en-US" dirty="0">
                    <a:solidFill>
                      <a:srgbClr val="7030A0"/>
                    </a:solidFill>
                  </a:rPr>
                  <a:t>G’ </a:t>
                </a:r>
                <a:r>
                  <a:rPr lang="en-US" dirty="0">
                    <a:solidFill>
                      <a:schemeClr val="tx1"/>
                    </a:solidFill>
                  </a:rPr>
                  <a:t>=</a:t>
                </a:r>
                <a:r>
                  <a:rPr lang="en-US" dirty="0"/>
                  <a:t> S</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rgbClr val="0070C0"/>
                    </a:solidFill>
                  </a:rPr>
                  <a:t>G</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US" dirty="0">
                    <a:solidFill>
                      <a:srgbClr val="00B050"/>
                    </a:solidFill>
                  </a:rPr>
                  <a:t>P</a:t>
                </a:r>
              </a:p>
              <a:p>
                <a:pPr lvl="3"/>
                <a:endParaRPr lang="en-US" dirty="0" smtClean="0"/>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59" t="-1482"/>
                </a:stretch>
              </a:blipFill>
            </p:spPr>
            <p:txBody>
              <a:bodyPr/>
              <a:lstStyle/>
              <a:p>
                <a:r>
                  <a:rPr lang="en-US">
                    <a:noFill/>
                  </a:rPr>
                  <a:t> </a:t>
                </a:r>
              </a:p>
            </p:txBody>
          </p:sp>
        </mc:Fallback>
      </mc:AlternateContent>
      <p:sp>
        <p:nvSpPr>
          <p:cNvPr id="4" name="Rectangle 3"/>
          <p:cNvSpPr/>
          <p:nvPr/>
        </p:nvSpPr>
        <p:spPr>
          <a:xfrm>
            <a:off x="1908106" y="4426719"/>
            <a:ext cx="714378" cy="723693"/>
          </a:xfrm>
          <a:prstGeom prst="rect">
            <a:avLst/>
          </a:prstGeom>
          <a:noFill/>
          <a:ln w="28575">
            <a:solidFill>
              <a:srgbClr val="B1202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B12020"/>
                </a:solidFill>
                <a:latin typeface="Avenir Book" panose="02000503020000020003" pitchFamily="2" charset="0"/>
              </a:rPr>
              <a:t>s</a:t>
            </a:r>
            <a:endParaRPr lang="en-US" sz="2400" dirty="0">
              <a:solidFill>
                <a:srgbClr val="B12020"/>
              </a:solidFill>
              <a:latin typeface="Avenir Book" panose="02000503020000020003" pitchFamily="2" charset="0"/>
            </a:endParaRPr>
          </a:p>
        </p:txBody>
      </p:sp>
      <p:sp>
        <p:nvSpPr>
          <p:cNvPr id="15" name="Rectangle 14"/>
          <p:cNvSpPr/>
          <p:nvPr/>
        </p:nvSpPr>
        <p:spPr>
          <a:xfrm>
            <a:off x="2971784" y="4439404"/>
            <a:ext cx="1676401" cy="728457"/>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70C0"/>
                </a:solidFill>
                <a:latin typeface="Avenir Book" panose="02000503020000020003" pitchFamily="2" charset="0"/>
              </a:rPr>
              <a:t>G</a:t>
            </a:r>
            <a:endParaRPr lang="en-US" dirty="0">
              <a:solidFill>
                <a:srgbClr val="0070C0"/>
              </a:solidFill>
              <a:latin typeface="Avenir Book" panose="02000503020000020003" pitchFamily="2" charset="0"/>
            </a:endParaRPr>
          </a:p>
        </p:txBody>
      </p:sp>
      <p:sp>
        <p:nvSpPr>
          <p:cNvPr id="17" name="Rectangle 16"/>
          <p:cNvSpPr/>
          <p:nvPr/>
        </p:nvSpPr>
        <p:spPr>
          <a:xfrm>
            <a:off x="4997485" y="4428772"/>
            <a:ext cx="1676401" cy="1443279"/>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B050"/>
                </a:solidFill>
                <a:latin typeface="Avenir Book" panose="02000503020000020003" pitchFamily="2" charset="0"/>
              </a:rPr>
              <a:t>P</a:t>
            </a:r>
            <a:endParaRPr lang="en-US" dirty="0">
              <a:solidFill>
                <a:srgbClr val="00B050"/>
              </a:solidFill>
              <a:latin typeface="Avenir Book" panose="02000503020000020003" pitchFamily="2" charset="0"/>
            </a:endParaRPr>
          </a:p>
        </p:txBody>
      </p:sp>
      <p:sp>
        <p:nvSpPr>
          <p:cNvPr id="22" name="Rectangle 21"/>
          <p:cNvSpPr/>
          <p:nvPr/>
        </p:nvSpPr>
        <p:spPr>
          <a:xfrm>
            <a:off x="3633055" y="2469939"/>
            <a:ext cx="1676401" cy="728457"/>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030A0"/>
                </a:solidFill>
                <a:latin typeface="Avenir Book" panose="02000503020000020003" pitchFamily="2" charset="0"/>
              </a:rPr>
              <a:t>G’</a:t>
            </a:r>
            <a:endParaRPr lang="en-US" dirty="0">
              <a:solidFill>
                <a:srgbClr val="7030A0"/>
              </a:solidFill>
              <a:latin typeface="Avenir Book" panose="02000503020000020003" pitchFamily="2" charset="0"/>
            </a:endParaRPr>
          </a:p>
        </p:txBody>
      </p:sp>
      <p:sp>
        <p:nvSpPr>
          <p:cNvPr id="5" name="Slide Number Placeholder 4"/>
          <p:cNvSpPr>
            <a:spLocks noGrp="1"/>
          </p:cNvSpPr>
          <p:nvPr>
            <p:ph type="sldNum" sz="quarter" idx="12"/>
          </p:nvPr>
        </p:nvSpPr>
        <p:spPr/>
        <p:txBody>
          <a:bodyPr/>
          <a:lstStyle/>
          <a:p>
            <a:fld id="{9041FEBA-683F-B44C-A647-A4FB58DC8725}" type="slidenum">
              <a:rPr lang="en-US" smtClean="0"/>
              <a:t>68</a:t>
            </a:fld>
            <a:endParaRPr lang="en-US"/>
          </a:p>
        </p:txBody>
      </p:sp>
    </p:spTree>
    <p:extLst>
      <p:ext uri="{BB962C8B-B14F-4D97-AF65-F5344CB8AC3E}">
        <p14:creationId xmlns:p14="http://schemas.microsoft.com/office/powerpoint/2010/main" val="20421958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Encryption (Bob to Alice)</a:t>
            </a:r>
            <a:endParaRPr lang="en-US" dirty="0"/>
          </a:p>
          <a:p>
            <a:pPr marL="1257300" lvl="2" indent="-342900">
              <a:buFont typeface="+mj-lt"/>
              <a:buAutoNum type="arabicPeriod"/>
            </a:pPr>
            <a:r>
              <a:rPr lang="en-US" dirty="0" smtClean="0"/>
              <a:t>Message (plaintext) encrypted to codeword</a:t>
            </a:r>
          </a:p>
          <a:p>
            <a:pPr marL="1257300" lvl="2" indent="-342900">
              <a:buFont typeface="+mj-lt"/>
              <a:buAutoNum type="arabicPeriod"/>
            </a:pPr>
            <a:endParaRPr lang="en-US" sz="2600" dirty="0"/>
          </a:p>
          <a:p>
            <a:pPr marL="1257300" lvl="2" indent="-342900">
              <a:buFont typeface="+mj-lt"/>
              <a:buAutoNum type="arabicPeriod"/>
            </a:pPr>
            <a:endParaRPr lang="en-US" dirty="0" smtClean="0"/>
          </a:p>
          <a:p>
            <a:pPr marL="1257300" lvl="2" indent="-342900">
              <a:buFont typeface="+mj-lt"/>
              <a:buAutoNum type="arabicPeriod"/>
            </a:pPr>
            <a:endParaRPr lang="en-US" dirty="0" smtClean="0"/>
          </a:p>
          <a:p>
            <a:pPr marL="1371600" lvl="3" indent="0">
              <a:buNone/>
            </a:pPr>
            <a:endParaRPr lang="en-US" sz="1400" dirty="0" smtClean="0"/>
          </a:p>
          <a:p>
            <a:pPr lvl="2"/>
            <a:endParaRPr lang="en-US" dirty="0" smtClean="0"/>
          </a:p>
        </p:txBody>
      </p:sp>
      <p:sp>
        <p:nvSpPr>
          <p:cNvPr id="8" name="Rectangle 7"/>
          <p:cNvSpPr/>
          <p:nvPr/>
        </p:nvSpPr>
        <p:spPr>
          <a:xfrm>
            <a:off x="1882556" y="2821898"/>
            <a:ext cx="714378" cy="238126"/>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1600" dirty="0" smtClean="0">
                <a:solidFill>
                  <a:srgbClr val="0070C0"/>
                </a:solidFill>
                <a:latin typeface="Avenir Book" panose="02000503020000020003" pitchFamily="2" charset="0"/>
              </a:rPr>
              <a:t>m</a:t>
            </a:r>
            <a:endParaRPr lang="en-US" sz="1600" dirty="0">
              <a:solidFill>
                <a:srgbClr val="0070C0"/>
              </a:solidFill>
              <a:latin typeface="Avenir Book" panose="02000503020000020003" pitchFamily="2" charset="0"/>
            </a:endParaRPr>
          </a:p>
        </p:txBody>
      </p:sp>
      <p:sp>
        <p:nvSpPr>
          <p:cNvPr id="9" name="Rectangle 8"/>
          <p:cNvSpPr/>
          <p:nvPr/>
        </p:nvSpPr>
        <p:spPr>
          <a:xfrm>
            <a:off x="3010257" y="2594800"/>
            <a:ext cx="1676401" cy="709614"/>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7030A0"/>
                </a:solidFill>
                <a:latin typeface="Avenir Book" panose="02000503020000020003" pitchFamily="2" charset="0"/>
              </a:rPr>
              <a:t>G’</a:t>
            </a:r>
            <a:endParaRPr lang="en-US" sz="1600" dirty="0">
              <a:solidFill>
                <a:srgbClr val="7030A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14" name="Rectangle 13"/>
              <p:cNvSpPr/>
              <p:nvPr/>
            </p:nvSpPr>
            <p:spPr>
              <a:xfrm>
                <a:off x="1699269" y="2776349"/>
                <a:ext cx="275822" cy="338554"/>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699269" y="2776349"/>
                <a:ext cx="275822" cy="338554"/>
              </a:xfrm>
              <a:prstGeom prst="rect">
                <a:avLst/>
              </a:prstGeom>
              <a:blipFill>
                <a:blip r:embed="rId3"/>
                <a:stretch>
                  <a:fillRect r="-340000"/>
                </a:stretch>
              </a:blipFill>
            </p:spPr>
            <p:txBody>
              <a:bodyPr/>
              <a:lstStyle/>
              <a:p>
                <a:r>
                  <a:rPr lang="en-US">
                    <a:noFill/>
                  </a:rPr>
                  <a:t> </a:t>
                </a:r>
              </a:p>
            </p:txBody>
          </p:sp>
        </mc:Fallback>
      </mc:AlternateContent>
      <p:sp>
        <p:nvSpPr>
          <p:cNvPr id="16" name="Rectangle 15"/>
          <p:cNvSpPr/>
          <p:nvPr/>
        </p:nvSpPr>
        <p:spPr>
          <a:xfrm rot="16200000">
            <a:off x="5848515" y="2138338"/>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20" name="Rectangle 19"/>
              <p:cNvSpPr/>
              <p:nvPr/>
            </p:nvSpPr>
            <p:spPr>
              <a:xfrm>
                <a:off x="3836904" y="2779466"/>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3836904" y="2779466"/>
                <a:ext cx="1319592" cy="338554"/>
              </a:xfrm>
              <a:prstGeom prst="rect">
                <a:avLst/>
              </a:prstGeom>
              <a:blipFill>
                <a:blip r:embed="rId4"/>
                <a:stretch>
                  <a:fillRect/>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5"/>
          <a:srcRect l="20630" t="58104"/>
          <a:stretch/>
        </p:blipFill>
        <p:spPr>
          <a:xfrm rot="5400000">
            <a:off x="-250192" y="4765085"/>
            <a:ext cx="2664304" cy="215264"/>
          </a:xfrm>
          <a:prstGeom prst="rect">
            <a:avLst/>
          </a:prstGeom>
        </p:spPr>
      </p:pic>
      <p:pic>
        <p:nvPicPr>
          <p:cNvPr id="17" name="Picture 16"/>
          <p:cNvPicPr>
            <a:picLocks noChangeAspect="1"/>
          </p:cNvPicPr>
          <p:nvPr/>
        </p:nvPicPr>
        <p:blipFill>
          <a:blip r:embed="rId6"/>
          <a:stretch>
            <a:fillRect/>
          </a:stretch>
        </p:blipFill>
        <p:spPr>
          <a:xfrm>
            <a:off x="1589283" y="3880448"/>
            <a:ext cx="3729545" cy="2063153"/>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308470" y="4703440"/>
                <a:ext cx="275822" cy="338554"/>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308470" y="4703440"/>
                <a:ext cx="275822" cy="338554"/>
              </a:xfrm>
              <a:prstGeom prst="rect">
                <a:avLst/>
              </a:prstGeom>
              <a:blipFill>
                <a:blip r:embed="rId7"/>
                <a:stretch>
                  <a:fillRect r="-3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398927" y="4703440"/>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4398927" y="4703440"/>
                <a:ext cx="1319592" cy="338554"/>
              </a:xfrm>
              <a:prstGeom prst="rect">
                <a:avLst/>
              </a:prstGeom>
              <a:blipFill>
                <a:blip r:embed="rId8"/>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9"/>
          <a:stretch>
            <a:fillRect/>
          </a:stretch>
        </p:blipFill>
        <p:spPr>
          <a:xfrm>
            <a:off x="5602893" y="4764376"/>
            <a:ext cx="3541107" cy="137297"/>
          </a:xfrm>
          <a:prstGeom prst="rect">
            <a:avLst/>
          </a:prstGeom>
        </p:spPr>
      </p:pic>
      <p:sp>
        <p:nvSpPr>
          <p:cNvPr id="6" name="TextBox 5"/>
          <p:cNvSpPr txBox="1"/>
          <p:nvPr/>
        </p:nvSpPr>
        <p:spPr>
          <a:xfrm>
            <a:off x="809265" y="3304414"/>
            <a:ext cx="582211" cy="307777"/>
          </a:xfrm>
          <a:prstGeom prst="rect">
            <a:avLst/>
          </a:prstGeom>
          <a:noFill/>
        </p:spPr>
        <p:txBody>
          <a:bodyPr wrap="none" rtlCol="0">
            <a:spAutoFit/>
          </a:bodyPr>
          <a:lstStyle/>
          <a:p>
            <a:r>
              <a:rPr lang="en-US" sz="1400" dirty="0" smtClean="0">
                <a:latin typeface="Avenir Book" panose="02000503020000020003" pitchFamily="2" charset="0"/>
              </a:rPr>
              <a:t>7777</a:t>
            </a:r>
            <a:endParaRPr lang="en-US" sz="1400" dirty="0">
              <a:latin typeface="Avenir Book" panose="02000503020000020003" pitchFamily="2" charset="0"/>
            </a:endParaRPr>
          </a:p>
        </p:txBody>
      </p:sp>
    </p:spTree>
    <p:extLst>
      <p:ext uri="{BB962C8B-B14F-4D97-AF65-F5344CB8AC3E}">
        <p14:creationId xmlns:p14="http://schemas.microsoft.com/office/powerpoint/2010/main" val="2106401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6362"/>
            <a:ext cx="8229600" cy="676868"/>
          </a:xfrm>
        </p:spPr>
        <p:txBody>
          <a:bodyPr>
            <a:normAutofit/>
          </a:bodyPr>
          <a:lstStyle/>
          <a:p>
            <a:r>
              <a:rPr lang="en-US" sz="3600" dirty="0" smtClean="0"/>
              <a:t>How Pressing is the Issue?</a:t>
            </a:r>
            <a:endParaRPr lang="en-US" sz="3600" dirty="0"/>
          </a:p>
        </p:txBody>
      </p:sp>
      <p:sp>
        <p:nvSpPr>
          <p:cNvPr id="3" name="Content Placeholder 2"/>
          <p:cNvSpPr>
            <a:spLocks noGrp="1"/>
          </p:cNvSpPr>
          <p:nvPr>
            <p:ph idx="1"/>
          </p:nvPr>
        </p:nvSpPr>
        <p:spPr>
          <a:xfrm>
            <a:off x="457200" y="1529860"/>
            <a:ext cx="8229600" cy="4525963"/>
          </a:xfrm>
        </p:spPr>
        <p:txBody>
          <a:bodyPr>
            <a:normAutofit lnSpcReduction="10000"/>
          </a:bodyPr>
          <a:lstStyle/>
          <a:p>
            <a:r>
              <a:rPr lang="en-US" dirty="0" smtClean="0"/>
              <a:t>Current Situation of Quantum Computers</a:t>
            </a:r>
            <a:endParaRPr lang="en-US" dirty="0"/>
          </a:p>
          <a:p>
            <a:pPr lvl="1"/>
            <a:r>
              <a:rPr lang="en-US" sz="1800" dirty="0" smtClean="0"/>
              <a:t>2011: 14 </a:t>
            </a:r>
            <a:r>
              <a:rPr lang="en-US" sz="1800" dirty="0"/>
              <a:t>calcium ion </a:t>
            </a:r>
            <a:r>
              <a:rPr lang="en-US" sz="1800" dirty="0" smtClean="0"/>
              <a:t>qubits</a:t>
            </a:r>
          </a:p>
          <a:p>
            <a:pPr lvl="1"/>
            <a:r>
              <a:rPr lang="en-US" sz="1800" dirty="0"/>
              <a:t>2017: IBM </a:t>
            </a:r>
            <a:r>
              <a:rPr lang="en-US" sz="1800" dirty="0" smtClean="0"/>
              <a:t>50-qubit quantum computer</a:t>
            </a:r>
          </a:p>
          <a:p>
            <a:pPr lvl="1"/>
            <a:r>
              <a:rPr lang="en-US" sz="1800" dirty="0" smtClean="0"/>
              <a:t>2018: Google 72-qubit </a:t>
            </a:r>
            <a:r>
              <a:rPr lang="en-US" sz="1800" dirty="0"/>
              <a:t>quantum </a:t>
            </a:r>
            <a:r>
              <a:rPr lang="en-US" sz="1800" dirty="0" smtClean="0"/>
              <a:t>computer</a:t>
            </a:r>
          </a:p>
          <a:p>
            <a:pPr lvl="1"/>
            <a:r>
              <a:rPr lang="en-US" altLang="zh-CN" sz="1800" dirty="0" smtClean="0"/>
              <a:t>2018: </a:t>
            </a:r>
            <a:r>
              <a:rPr lang="en-US" sz="1800" dirty="0" smtClean="0"/>
              <a:t>16 </a:t>
            </a:r>
            <a:r>
              <a:rPr lang="en-US" sz="1800" dirty="0"/>
              <a:t>superconducting </a:t>
            </a:r>
            <a:r>
              <a:rPr lang="en-US" sz="1800" dirty="0" smtClean="0"/>
              <a:t>qubits</a:t>
            </a:r>
          </a:p>
          <a:p>
            <a:pPr lvl="1"/>
            <a:r>
              <a:rPr lang="en-US" sz="1800" dirty="0" smtClean="0"/>
              <a:t>2018: 18 </a:t>
            </a:r>
            <a:r>
              <a:rPr lang="en-US" sz="1800" dirty="0"/>
              <a:t>fully entangled photon </a:t>
            </a:r>
            <a:r>
              <a:rPr lang="en-US" sz="1800" dirty="0" smtClean="0"/>
              <a:t>qubits</a:t>
            </a:r>
          </a:p>
          <a:p>
            <a:pPr lvl="1"/>
            <a:r>
              <a:rPr lang="en-US" sz="1800" dirty="0" smtClean="0">
                <a:solidFill>
                  <a:srgbClr val="0070C0"/>
                </a:solidFill>
              </a:rPr>
              <a:t>2019: IBM Q-system 20-qubit commercialized</a:t>
            </a:r>
          </a:p>
          <a:p>
            <a:pPr marL="457200" lvl="1" indent="0">
              <a:buNone/>
            </a:pPr>
            <a:endParaRPr lang="en-US" sz="1800" dirty="0" smtClean="0"/>
          </a:p>
          <a:p>
            <a:r>
              <a:rPr lang="en-US" dirty="0" smtClean="0"/>
              <a:t>Major Things that Need to Be </a:t>
            </a:r>
            <a:r>
              <a:rPr lang="en-US" dirty="0"/>
              <a:t>D</a:t>
            </a:r>
            <a:r>
              <a:rPr lang="en-US" dirty="0" smtClean="0"/>
              <a:t>one</a:t>
            </a:r>
          </a:p>
          <a:p>
            <a:pPr lvl="1"/>
            <a:r>
              <a:rPr lang="en-US" sz="1800" dirty="0" smtClean="0"/>
              <a:t>Increasing the size </a:t>
            </a:r>
            <a:r>
              <a:rPr lang="en-US" sz="1800" dirty="0" smtClean="0">
                <a:solidFill>
                  <a:schemeClr val="tx1">
                    <a:lumMod val="65000"/>
                    <a:lumOff val="35000"/>
                  </a:schemeClr>
                </a:solidFill>
              </a:rPr>
              <a:t>(# of qubits)</a:t>
            </a:r>
          </a:p>
          <a:p>
            <a:pPr lvl="1"/>
            <a:r>
              <a:rPr lang="en-US" sz="1800" dirty="0" smtClean="0"/>
              <a:t>Error correction </a:t>
            </a:r>
            <a:r>
              <a:rPr lang="en-US" sz="1800" dirty="0" smtClean="0">
                <a:solidFill>
                  <a:schemeClr val="tx1">
                    <a:lumMod val="65000"/>
                    <a:lumOff val="35000"/>
                  </a:schemeClr>
                </a:solidFill>
              </a:rPr>
              <a:t>(need even more # of qubits)</a:t>
            </a:r>
          </a:p>
          <a:p>
            <a:pPr lvl="1"/>
            <a:r>
              <a:rPr lang="en-US" sz="1800" dirty="0" smtClean="0"/>
              <a:t>Computation verification </a:t>
            </a:r>
            <a:r>
              <a:rPr lang="en-US" sz="1800" dirty="0" smtClean="0">
                <a:solidFill>
                  <a:schemeClr val="tx1">
                    <a:lumMod val="65000"/>
                    <a:lumOff val="35000"/>
                  </a:schemeClr>
                </a:solidFill>
              </a:rPr>
              <a:t>(of its correctness)</a:t>
            </a:r>
            <a:endParaRPr lang="en-US" sz="1800" dirty="0" smtClean="0"/>
          </a:p>
          <a:p>
            <a:pPr lvl="1">
              <a:buFont typeface="Wingdings" panose="05000000000000000000" pitchFamily="2" charset="2"/>
              <a:buChar char="Ø"/>
            </a:pPr>
            <a:r>
              <a:rPr lang="en-US" sz="1800" dirty="0" smtClean="0">
                <a:solidFill>
                  <a:srgbClr val="0070C0"/>
                </a:solidFill>
              </a:rPr>
              <a:t>Quantum Supremacy: 49 </a:t>
            </a:r>
            <a:r>
              <a:rPr lang="en-US" sz="1800" dirty="0">
                <a:solidFill>
                  <a:srgbClr val="0070C0"/>
                </a:solidFill>
              </a:rPr>
              <a:t>qubits, </a:t>
            </a:r>
            <a:r>
              <a:rPr lang="en-US" sz="1800" dirty="0" smtClean="0">
                <a:solidFill>
                  <a:srgbClr val="0070C0"/>
                </a:solidFill>
              </a:rPr>
              <a:t>and </a:t>
            </a:r>
            <a:r>
              <a:rPr lang="en-US" sz="1800" dirty="0">
                <a:solidFill>
                  <a:srgbClr val="0070C0"/>
                </a:solidFill>
              </a:rPr>
              <a:t>a two-qubit error below 0.5</a:t>
            </a:r>
            <a:r>
              <a:rPr lang="en-US" sz="1800" dirty="0" smtClean="0">
                <a:solidFill>
                  <a:srgbClr val="0070C0"/>
                </a:solidFill>
              </a:rPr>
              <a:t>% *</a:t>
            </a:r>
          </a:p>
          <a:p>
            <a:pPr lvl="1"/>
            <a:endParaRPr lang="en-US" sz="1800" dirty="0" smtClean="0"/>
          </a:p>
          <a:p>
            <a:pPr marL="914400" lvl="2" indent="0">
              <a:buNone/>
            </a:pPr>
            <a:endParaRPr lang="en-US" dirty="0" smtClean="0"/>
          </a:p>
        </p:txBody>
      </p:sp>
      <p:sp>
        <p:nvSpPr>
          <p:cNvPr id="4" name="TextBox 3"/>
          <p:cNvSpPr txBox="1"/>
          <p:nvPr/>
        </p:nvSpPr>
        <p:spPr>
          <a:xfrm>
            <a:off x="1550894" y="6607896"/>
            <a:ext cx="6630341" cy="276999"/>
          </a:xfrm>
          <a:prstGeom prst="rect">
            <a:avLst/>
          </a:prstGeom>
          <a:noFill/>
        </p:spPr>
        <p:txBody>
          <a:bodyPr wrap="none" rtlCol="0">
            <a:spAutoFit/>
          </a:bodyPr>
          <a:lstStyle/>
          <a:p>
            <a:r>
              <a:rPr lang="en-US" sz="1200" dirty="0">
                <a:latin typeface="Avenir Book" panose="02000503020000020003" pitchFamily="2" charset="0"/>
              </a:rPr>
              <a:t>* </a:t>
            </a:r>
            <a:r>
              <a:rPr lang="en-US" sz="1200" dirty="0" smtClean="0">
                <a:latin typeface="Avenir Book" panose="02000503020000020003" pitchFamily="2" charset="0"/>
              </a:rPr>
              <a:t>Google Quantum AI Lab: A </a:t>
            </a:r>
            <a:r>
              <a:rPr lang="en-US" sz="1200" dirty="0">
                <a:latin typeface="Avenir Book" panose="02000503020000020003" pitchFamily="2" charset="0"/>
              </a:rPr>
              <a:t>Preview of Bristlecone, Google’s New Quantum </a:t>
            </a:r>
            <a:r>
              <a:rPr lang="en-US" sz="1200" dirty="0" smtClean="0">
                <a:latin typeface="Avenir Book" panose="02000503020000020003" pitchFamily="2" charset="0"/>
              </a:rPr>
              <a:t>Processor, 2018</a:t>
            </a:r>
            <a:endParaRPr lang="en-US" sz="1200" dirty="0">
              <a:latin typeface="Avenir Book" panose="02000503020000020003" pitchFamily="2" charset="0"/>
            </a:endParaRPr>
          </a:p>
        </p:txBody>
      </p:sp>
      <p:sp>
        <p:nvSpPr>
          <p:cNvPr id="5" name="Slide Number Placeholder 4"/>
          <p:cNvSpPr>
            <a:spLocks noGrp="1"/>
          </p:cNvSpPr>
          <p:nvPr>
            <p:ph type="sldNum" sz="quarter" idx="12"/>
          </p:nvPr>
        </p:nvSpPr>
        <p:spPr/>
        <p:txBody>
          <a:bodyPr/>
          <a:lstStyle/>
          <a:p>
            <a:fld id="{9041FEBA-683F-B44C-A647-A4FB58DC8725}" type="slidenum">
              <a:rPr lang="en-US" smtClean="0"/>
              <a:t>7</a:t>
            </a:fld>
            <a:endParaRPr lang="en-US"/>
          </a:p>
        </p:txBody>
      </p:sp>
      <p:pic>
        <p:nvPicPr>
          <p:cNvPr id="6" name="Picture 2" descr="IBM Q System One"/>
          <p:cNvPicPr>
            <a:picLocks noChangeAspect="1" noChangeArrowheads="1"/>
          </p:cNvPicPr>
          <p:nvPr/>
        </p:nvPicPr>
        <p:blipFill rotWithShape="1">
          <a:blip r:embed="rId3">
            <a:extLst>
              <a:ext uri="{28A0092B-C50C-407E-A947-70E740481C1C}">
                <a14:useLocalDpi xmlns:a14="http://schemas.microsoft.com/office/drawing/2010/main" val="0"/>
              </a:ext>
            </a:extLst>
          </a:blip>
          <a:srcRect l="19939" r="18563"/>
          <a:stretch/>
        </p:blipFill>
        <p:spPr bwMode="auto">
          <a:xfrm>
            <a:off x="6672427" y="2025746"/>
            <a:ext cx="2014373" cy="220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3496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199" y="1417638"/>
            <a:ext cx="8772525" cy="4525963"/>
          </a:xfrm>
        </p:spPr>
        <p:txBody>
          <a:bodyPr>
            <a:normAutofit/>
          </a:bodyPr>
          <a:lstStyle/>
          <a:p>
            <a:r>
              <a:rPr lang="en-US" dirty="0" smtClean="0"/>
              <a:t>Encryption (Bob to Alice)</a:t>
            </a:r>
            <a:endParaRPr lang="en-US" dirty="0"/>
          </a:p>
          <a:p>
            <a:pPr marL="1257300" lvl="2" indent="-342900">
              <a:buFont typeface="+mj-lt"/>
              <a:buAutoNum type="arabicPeriod"/>
            </a:pPr>
            <a:r>
              <a:rPr lang="en-US" dirty="0" smtClean="0"/>
              <a:t>Message (plaintext) encrypted to codeword</a:t>
            </a:r>
          </a:p>
          <a:p>
            <a:pPr marL="1257300" lvl="2" indent="-342900">
              <a:buFont typeface="+mj-lt"/>
              <a:buAutoNum type="arabicPeriod"/>
            </a:pPr>
            <a:r>
              <a:rPr lang="en-US" dirty="0" smtClean="0"/>
              <a:t>Codeword obfuscated by error to cipher</a:t>
            </a:r>
          </a:p>
          <a:p>
            <a:pPr marL="1371600" lvl="3" indent="0">
              <a:buNone/>
            </a:pPr>
            <a:endParaRPr lang="en-US" sz="1400" dirty="0" smtClean="0"/>
          </a:p>
          <a:p>
            <a:pPr marL="1371600" lvl="3" indent="0">
              <a:buNone/>
            </a:pPr>
            <a:endParaRPr lang="en-US" sz="1400" dirty="0" smtClean="0"/>
          </a:p>
          <a:p>
            <a:pPr lvl="2"/>
            <a:endParaRPr lang="en-US" dirty="0" smtClean="0"/>
          </a:p>
        </p:txBody>
      </p:sp>
      <p:sp>
        <p:nvSpPr>
          <p:cNvPr id="21" name="Rectangle 20"/>
          <p:cNvSpPr/>
          <p:nvPr/>
        </p:nvSpPr>
        <p:spPr>
          <a:xfrm rot="16200000">
            <a:off x="1831599" y="2132067"/>
            <a:ext cx="246045" cy="1676402"/>
          </a:xfrm>
          <a:prstGeom prst="rect">
            <a:avLst/>
          </a:prstGeom>
          <a:noFill/>
          <a:ln w="28575"/>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0070C0"/>
                </a:solidFill>
                <a:latin typeface="Avenir Book" panose="02000503020000020003" pitchFamily="2" charset="0"/>
              </a:rPr>
              <a:t>C</a:t>
            </a:r>
            <a:endParaRPr lang="en-US" sz="1600" dirty="0">
              <a:solidFill>
                <a:srgbClr val="0070C0"/>
              </a:solidFill>
              <a:latin typeface="Avenir Book" panose="02000503020000020003" pitchFamily="2" charset="0"/>
            </a:endParaRPr>
          </a:p>
        </p:txBody>
      </p:sp>
      <p:sp>
        <p:nvSpPr>
          <p:cNvPr id="23" name="Rectangle 22"/>
          <p:cNvSpPr/>
          <p:nvPr/>
        </p:nvSpPr>
        <p:spPr>
          <a:xfrm rot="16200000">
            <a:off x="4187804" y="2132068"/>
            <a:ext cx="246045" cy="1676402"/>
          </a:xfrm>
          <a:prstGeom prst="rect">
            <a:avLst/>
          </a:prstGeom>
          <a:noFill/>
          <a:ln w="28575">
            <a:solidFill>
              <a:srgbClr val="FF6600"/>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rgbClr val="FF6600"/>
                </a:solidFill>
                <a:latin typeface="Avenir Book" panose="02000503020000020003" pitchFamily="2" charset="0"/>
              </a:rPr>
              <a:t>e (t of 1’s)</a:t>
            </a:r>
            <a:endParaRPr lang="en-US" sz="1600" dirty="0">
              <a:solidFill>
                <a:srgbClr val="FF6600"/>
              </a:solidFill>
              <a:latin typeface="Avenir Book" panose="02000503020000020003" pitchFamily="2" charset="0"/>
            </a:endParaRPr>
          </a:p>
        </p:txBody>
      </p:sp>
      <mc:AlternateContent xmlns:mc="http://schemas.openxmlformats.org/markup-compatibility/2006" xmlns:a14="http://schemas.microsoft.com/office/drawing/2010/main">
        <mc:Choice Requires="a14">
          <p:sp>
            <p:nvSpPr>
              <p:cNvPr id="5" name="TextBox 4"/>
              <p:cNvSpPr txBox="1"/>
              <p:nvPr/>
            </p:nvSpPr>
            <p:spPr>
              <a:xfrm>
                <a:off x="3019712" y="2816293"/>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019712" y="2816293"/>
                <a:ext cx="226023" cy="276999"/>
              </a:xfrm>
              <a:prstGeom prst="rect">
                <a:avLst/>
              </a:prstGeom>
              <a:blipFill>
                <a:blip r:embed="rId2"/>
                <a:stretch>
                  <a:fillRect l="-21622" r="-2162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4310826" y="2785515"/>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4310826" y="2785515"/>
                <a:ext cx="1319592" cy="338554"/>
              </a:xfrm>
              <a:prstGeom prst="rect">
                <a:avLst/>
              </a:prstGeom>
              <a:blipFill>
                <a:blip r:embed="rId3"/>
                <a:stretch>
                  <a:fillRect/>
                </a:stretch>
              </a:blipFill>
            </p:spPr>
            <p:txBody>
              <a:bodyPr/>
              <a:lstStyle/>
              <a:p>
                <a:r>
                  <a:rPr lang="en-US">
                    <a:noFill/>
                  </a:rPr>
                  <a:t> </a:t>
                </a:r>
              </a:p>
            </p:txBody>
          </p:sp>
        </mc:Fallback>
      </mc:AlternateContent>
      <p:sp>
        <p:nvSpPr>
          <p:cNvPr id="25" name="Rectangle 24"/>
          <p:cNvSpPr/>
          <p:nvPr/>
        </p:nvSpPr>
        <p:spPr>
          <a:xfrm rot="16200000">
            <a:off x="6345597" y="2116591"/>
            <a:ext cx="246045" cy="167640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600" dirty="0" smtClean="0">
                <a:solidFill>
                  <a:schemeClr val="tx1"/>
                </a:solidFill>
                <a:latin typeface="Avenir Book" panose="02000503020000020003" pitchFamily="2" charset="0"/>
              </a:rPr>
              <a:t>Cipher</a:t>
            </a:r>
            <a:endParaRPr lang="en-US" sz="1600" dirty="0">
              <a:solidFill>
                <a:schemeClr val="tx1"/>
              </a:solidFill>
              <a:latin typeface="Avenir Book" panose="02000503020000020003" pitchFamily="2" charset="0"/>
            </a:endParaRPr>
          </a:p>
        </p:txBody>
      </p:sp>
      <p:pic>
        <p:nvPicPr>
          <p:cNvPr id="15" name="Picture 14"/>
          <p:cNvPicPr>
            <a:picLocks noChangeAspect="1"/>
          </p:cNvPicPr>
          <p:nvPr/>
        </p:nvPicPr>
        <p:blipFill rotWithShape="1">
          <a:blip r:embed="rId4"/>
          <a:srcRect t="-2250" r="1021"/>
          <a:stretch/>
        </p:blipFill>
        <p:spPr>
          <a:xfrm>
            <a:off x="1666874" y="3684385"/>
            <a:ext cx="5819776" cy="233104"/>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3187084" y="4042162"/>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87084" y="4042162"/>
                <a:ext cx="226023" cy="276999"/>
              </a:xfrm>
              <a:prstGeom prst="rect">
                <a:avLst/>
              </a:prstGeom>
              <a:blipFill>
                <a:blip r:embed="rId5"/>
                <a:stretch>
                  <a:fillRect l="-24324" r="-1891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rot="5400000">
                <a:off x="2640299" y="4201197"/>
                <a:ext cx="1319592" cy="338554"/>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oMath>
                  </m:oMathPara>
                </a14:m>
                <a:endParaRPr lang="en-US" sz="1600" dirty="0">
                  <a:latin typeface="Avenir Book" panose="02000503020000020003" pitchFamily="2"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rot="5400000">
                <a:off x="2640299" y="4201197"/>
                <a:ext cx="1319592" cy="338554"/>
              </a:xfrm>
              <a:prstGeom prst="rect">
                <a:avLst/>
              </a:prstGeom>
              <a:blipFill>
                <a:blip r:embed="rId6"/>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7"/>
          <a:stretch>
            <a:fillRect/>
          </a:stretch>
        </p:blipFill>
        <p:spPr>
          <a:xfrm>
            <a:off x="1666874" y="4422210"/>
            <a:ext cx="2950463" cy="237941"/>
          </a:xfrm>
          <a:prstGeom prst="rect">
            <a:avLst/>
          </a:prstGeom>
          <a:ln w="38100">
            <a:solidFill>
              <a:srgbClr val="FF6600"/>
            </a:solidFill>
          </a:ln>
        </p:spPr>
      </p:pic>
      <p:pic>
        <p:nvPicPr>
          <p:cNvPr id="6" name="Picture 5"/>
          <p:cNvPicPr>
            <a:picLocks noChangeAspect="1"/>
          </p:cNvPicPr>
          <p:nvPr/>
        </p:nvPicPr>
        <p:blipFill>
          <a:blip r:embed="rId8"/>
          <a:stretch>
            <a:fillRect/>
          </a:stretch>
        </p:blipFill>
        <p:spPr>
          <a:xfrm>
            <a:off x="1666875" y="4960240"/>
            <a:ext cx="5819775" cy="209550"/>
          </a:xfrm>
          <a:prstGeom prst="rect">
            <a:avLst/>
          </a:prstGeom>
        </p:spPr>
      </p:pic>
    </p:spTree>
    <p:extLst>
      <p:ext uri="{BB962C8B-B14F-4D97-AF65-F5344CB8AC3E}">
        <p14:creationId xmlns:p14="http://schemas.microsoft.com/office/powerpoint/2010/main" val="394717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30998"/>
                <a:ext cx="8772525" cy="4525963"/>
              </a:xfrm>
            </p:spPr>
            <p:txBody>
              <a:bodyPr>
                <a:normAutofit/>
              </a:bodyPr>
              <a:lstStyle/>
              <a:p>
                <a:r>
                  <a:rPr lang="en-US" dirty="0" smtClean="0"/>
                  <a:t>Decryption (Alice)</a:t>
                </a:r>
                <a:endParaRPr lang="en-US" dirty="0"/>
              </a:p>
              <a:p>
                <a:pPr marL="457200" lvl="1" indent="0">
                  <a:buNone/>
                </a:pPr>
                <a:r>
                  <a:rPr lang="en-US" sz="1800" dirty="0" smtClean="0"/>
                  <a:t>(Remember </a:t>
                </a:r>
                <a:r>
                  <a:rPr lang="en-US" sz="1800" dirty="0">
                    <a:solidFill>
                      <a:srgbClr val="7030A0"/>
                    </a:solidFill>
                  </a:rPr>
                  <a:t>G’ </a:t>
                </a:r>
                <a:r>
                  <a:rPr lang="en-US" sz="1800" dirty="0">
                    <a:solidFill>
                      <a:schemeClr val="tx1"/>
                    </a:solidFill>
                  </a:rPr>
                  <a:t>=</a:t>
                </a:r>
                <a:r>
                  <a:rPr lang="en-US" sz="1800" dirty="0"/>
                  <a:t> S</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rPr>
                      <m:t>×</m:t>
                    </m:r>
                  </m:oMath>
                </a14:m>
                <a:r>
                  <a:rPr lang="en-US" sz="1800" dirty="0">
                    <a:solidFill>
                      <a:srgbClr val="0070C0"/>
                    </a:solidFill>
                  </a:rPr>
                  <a:t>G</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rPr>
                      <m:t>×</m:t>
                    </m:r>
                  </m:oMath>
                </a14:m>
                <a:r>
                  <a:rPr lang="en-US" sz="1800" dirty="0">
                    <a:solidFill>
                      <a:srgbClr val="00B050"/>
                    </a:solidFill>
                  </a:rPr>
                  <a:t>P</a:t>
                </a:r>
                <a:r>
                  <a:rPr lang="en-US" sz="1800" dirty="0" smtClean="0">
                    <a:solidFill>
                      <a:srgbClr val="00B050"/>
                    </a:solidFill>
                  </a:rPr>
                  <a:t>)</a:t>
                </a:r>
              </a:p>
              <a:p>
                <a:pPr marL="1028700" lvl="1" indent="-342900">
                  <a:buFont typeface="+mj-lt"/>
                  <a:buAutoNum type="arabicParenR"/>
                </a:pPr>
                <a:r>
                  <a:rPr lang="en-US" sz="2000" dirty="0" smtClean="0">
                    <a:solidFill>
                      <a:schemeClr val="tx1"/>
                    </a:solidFill>
                  </a:rPr>
                  <a:t>Cipher</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m:t>
                    </m:r>
                  </m:oMath>
                </a14:m>
                <a:r>
                  <a:rPr lang="en-US" sz="2000" dirty="0">
                    <a:solidFill>
                      <a:srgbClr val="00B050"/>
                    </a:solidFill>
                  </a:rPr>
                  <a:t>P</a:t>
                </a:r>
                <a:r>
                  <a:rPr lang="en-US" sz="2000" baseline="30000" dirty="0" smtClean="0">
                    <a:solidFill>
                      <a:srgbClr val="00B050"/>
                    </a:solidFill>
                  </a:rPr>
                  <a:t>-1</a:t>
                </a:r>
                <a:r>
                  <a:rPr lang="en-US" sz="2000" dirty="0"/>
                  <a:t> </a:t>
                </a:r>
                <a:r>
                  <a:rPr lang="en-US" sz="2000" dirty="0" smtClean="0">
                    <a:solidFill>
                      <a:schemeClr val="tx1"/>
                    </a:solidFill>
                  </a:rPr>
                  <a:t>= (m</a:t>
                </a:r>
                <a14:m>
                  <m:oMath xmlns:m="http://schemas.openxmlformats.org/officeDocument/2006/math">
                    <m:r>
                      <a:rPr lang="en-US" sz="200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solidFill>
                      <a:srgbClr val="7030A0"/>
                    </a:solidFill>
                  </a:rPr>
                  <a:t>G’</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dirty="0" smtClean="0">
                    <a:solidFill>
                      <a:schemeClr val="tx1"/>
                    </a:solidFill>
                  </a:rPr>
                  <a:t> </a:t>
                </a:r>
                <a:r>
                  <a:rPr lang="en-US" sz="2000" dirty="0" smtClean="0">
                    <a:solidFill>
                      <a:srgbClr val="FF6600"/>
                    </a:solidFill>
                  </a:rPr>
                  <a:t>e</a:t>
                </a:r>
                <a:r>
                  <a:rPr lang="en-US" sz="2000" dirty="0" smtClean="0">
                    <a:solidFill>
                      <a:schemeClr val="tx1"/>
                    </a:solidFill>
                  </a:rPr>
                  <a:t>)</a:t>
                </a:r>
                <a:r>
                  <a:rPr lang="en-US" sz="2000" dirty="0">
                    <a:solidFill>
                      <a:schemeClr val="tx1"/>
                    </a:solidFill>
                    <a:ea typeface="Cambria Math" panose="02040503050406030204" pitchFamily="18" charset="0"/>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 </m:t>
                    </m:r>
                  </m:oMath>
                </a14:m>
                <a:r>
                  <a:rPr lang="en-US" sz="2000" dirty="0">
                    <a:solidFill>
                      <a:srgbClr val="00B050"/>
                    </a:solidFill>
                  </a:rPr>
                  <a:t>P</a:t>
                </a:r>
                <a:r>
                  <a:rPr lang="en-US" sz="2000" baseline="30000" dirty="0">
                    <a:solidFill>
                      <a:srgbClr val="00B050"/>
                    </a:solidFill>
                  </a:rPr>
                  <a:t>-1</a:t>
                </a:r>
                <a:r>
                  <a:rPr lang="en-US" sz="2000" dirty="0"/>
                  <a:t> </a:t>
                </a:r>
                <a:r>
                  <a:rPr lang="en-US" sz="2000" dirty="0">
                    <a:solidFill>
                      <a:schemeClr val="tx1"/>
                    </a:solidFill>
                  </a:rPr>
                  <a:t>= </a:t>
                </a:r>
                <a:r>
                  <a:rPr lang="en-US" sz="2000" dirty="0" smtClean="0">
                    <a:solidFill>
                      <a:schemeClr val="tx1"/>
                    </a:solidFill>
                  </a:rPr>
                  <a:t>(</a:t>
                </a:r>
                <a:r>
                  <a:rPr lang="en-US" sz="2000" dirty="0">
                    <a:solidFill>
                      <a:schemeClr val="tx1"/>
                    </a:solidFill>
                  </a:rPr>
                  <a:t>m</a:t>
                </a:r>
                <a14:m>
                  <m:oMath xmlns:m="http://schemas.openxmlformats.org/officeDocument/2006/math">
                    <m:r>
                      <a:rPr lang="en-US" sz="200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t>S</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i="1" smtClean="0">
                        <a:solidFill>
                          <a:schemeClr val="tx1"/>
                        </a:solidFill>
                        <a:latin typeface="Cambria Math" panose="02040503050406030204" pitchFamily="18" charset="0"/>
                        <a:ea typeface="Cambria Math" panose="02040503050406030204" pitchFamily="18" charset="0"/>
                      </a:rPr>
                      <m:t>×</m:t>
                    </m:r>
                    <m:r>
                      <m:rPr>
                        <m:nor/>
                      </m:rPr>
                      <a:rPr lang="en-US" sz="2000" dirty="0">
                        <a:solidFill>
                          <a:srgbClr val="0070C0"/>
                        </a:solidFill>
                      </a:rPr>
                      <m:t>G</m:t>
                    </m:r>
                    <m:r>
                      <m:rPr>
                        <m:nor/>
                      </m:rPr>
                      <a:rPr lang="en-US" sz="2000" b="0" i="0" dirty="0" smtClean="0">
                        <a:solidFill>
                          <a:schemeClr val="tx1"/>
                        </a:solidFill>
                      </a:rPr>
                      <m:t>)</m:t>
                    </m:r>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 </a:t>
                </a:r>
                <a:r>
                  <a:rPr lang="en-US" sz="2000" dirty="0" smtClean="0">
                    <a:solidFill>
                      <a:schemeClr val="tx1"/>
                    </a:solidFill>
                  </a:rPr>
                  <a:t>(</a:t>
                </a:r>
                <a:r>
                  <a:rPr lang="en-US" sz="2000" dirty="0">
                    <a:solidFill>
                      <a:srgbClr val="FF6600"/>
                    </a:solidFill>
                  </a:rPr>
                  <a:t>e</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solidFill>
                      <a:srgbClr val="00B050"/>
                    </a:solidFill>
                  </a:rPr>
                  <a:t>P</a:t>
                </a:r>
                <a:r>
                  <a:rPr lang="en-US" sz="2000" baseline="30000" dirty="0" smtClean="0">
                    <a:solidFill>
                      <a:srgbClr val="00B050"/>
                    </a:solidFill>
                  </a:rPr>
                  <a:t>-1</a:t>
                </a:r>
                <a:r>
                  <a:rPr lang="en-US" sz="2000" dirty="0" smtClean="0">
                    <a:solidFill>
                      <a:schemeClr val="tx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30998"/>
                <a:ext cx="8772525" cy="4525963"/>
              </a:xfrm>
              <a:blipFill>
                <a:blip r:embed="rId2"/>
                <a:stretch>
                  <a:fillRect l="-1181" t="-148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rot="5400000">
            <a:off x="284487" y="4317009"/>
            <a:ext cx="2848297" cy="102557"/>
          </a:xfrm>
          <a:prstGeom prst="rect">
            <a:avLst/>
          </a:prstGeom>
        </p:spPr>
      </p:pic>
      <p:pic>
        <p:nvPicPr>
          <p:cNvPr id="6" name="Picture 5"/>
          <p:cNvPicPr>
            <a:picLocks noChangeAspect="1"/>
          </p:cNvPicPr>
          <p:nvPr/>
        </p:nvPicPr>
        <p:blipFill rotWithShape="1">
          <a:blip r:embed="rId4"/>
          <a:srcRect l="52299"/>
          <a:stretch/>
        </p:blipFill>
        <p:spPr>
          <a:xfrm>
            <a:off x="2613660" y="2944139"/>
            <a:ext cx="2567940" cy="2740063"/>
          </a:xfrm>
          <a:prstGeom prst="rect">
            <a:avLst/>
          </a:prstGeom>
        </p:spPr>
      </p:pic>
      <p:pic>
        <p:nvPicPr>
          <p:cNvPr id="4" name="Picture 3"/>
          <p:cNvPicPr>
            <a:picLocks noChangeAspect="1"/>
          </p:cNvPicPr>
          <p:nvPr/>
        </p:nvPicPr>
        <p:blipFill>
          <a:blip r:embed="rId5"/>
          <a:stretch>
            <a:fillRect/>
          </a:stretch>
        </p:blipFill>
        <p:spPr>
          <a:xfrm rot="16200000" flipV="1">
            <a:off x="5702415" y="4306148"/>
            <a:ext cx="3052246" cy="124277"/>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985450" y="4012408"/>
                <a:ext cx="402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985450" y="4012408"/>
                <a:ext cx="402674" cy="369332"/>
              </a:xfrm>
              <a:prstGeom prst="rect">
                <a:avLst/>
              </a:prstGeom>
              <a:blipFill>
                <a:blip r:embed="rId6"/>
                <a:stretch>
                  <a:fillRect/>
                </a:stretch>
              </a:blipFill>
            </p:spPr>
            <p:txBody>
              <a:bodyPr/>
              <a:lstStyle/>
              <a:p>
                <a:r>
                  <a:rPr lang="en-US">
                    <a:noFill/>
                  </a:rPr>
                  <a:t> </a:t>
                </a:r>
              </a:p>
            </p:txBody>
          </p:sp>
        </mc:Fallback>
      </mc:AlternateContent>
      <p:sp>
        <p:nvSpPr>
          <p:cNvPr id="8" name="Rectangle 7"/>
          <p:cNvSpPr/>
          <p:nvPr/>
        </p:nvSpPr>
        <p:spPr>
          <a:xfrm>
            <a:off x="6023958" y="4129504"/>
            <a:ext cx="300082" cy="369332"/>
          </a:xfrm>
          <a:prstGeom prst="rect">
            <a:avLst/>
          </a:prstGeom>
        </p:spPr>
        <p:txBody>
          <a:bodyPr wrap="none">
            <a:spAutoFit/>
          </a:bodyPr>
          <a:lstStyle/>
          <a:p>
            <a:r>
              <a:rPr lang="en-US" dirty="0"/>
              <a:t>=</a:t>
            </a:r>
          </a:p>
        </p:txBody>
      </p:sp>
    </p:spTree>
    <p:extLst>
      <p:ext uri="{BB962C8B-B14F-4D97-AF65-F5344CB8AC3E}">
        <p14:creationId xmlns:p14="http://schemas.microsoft.com/office/powerpoint/2010/main" val="35414986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30998"/>
                <a:ext cx="8772525" cy="4525963"/>
              </a:xfrm>
            </p:spPr>
            <p:txBody>
              <a:bodyPr>
                <a:normAutofit/>
              </a:bodyPr>
              <a:lstStyle/>
              <a:p>
                <a:r>
                  <a:rPr lang="en-US" dirty="0" smtClean="0"/>
                  <a:t>Decryption (Alice)</a:t>
                </a:r>
                <a:endParaRPr lang="en-US" dirty="0"/>
              </a:p>
              <a:p>
                <a:pPr marL="457200" lvl="1" indent="0">
                  <a:buNone/>
                </a:pPr>
                <a:r>
                  <a:rPr lang="en-US" sz="1800" dirty="0" smtClean="0"/>
                  <a:t>(Remember </a:t>
                </a:r>
                <a:r>
                  <a:rPr lang="en-US" sz="1800" dirty="0">
                    <a:solidFill>
                      <a:srgbClr val="7030A0"/>
                    </a:solidFill>
                  </a:rPr>
                  <a:t>G’ </a:t>
                </a:r>
                <a:r>
                  <a:rPr lang="en-US" sz="1800" dirty="0">
                    <a:solidFill>
                      <a:schemeClr val="tx1"/>
                    </a:solidFill>
                  </a:rPr>
                  <a:t>=</a:t>
                </a:r>
                <a:r>
                  <a:rPr lang="en-US" sz="1800" dirty="0"/>
                  <a:t> S</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rPr>
                      <m:t>×</m:t>
                    </m:r>
                  </m:oMath>
                </a14:m>
                <a:r>
                  <a:rPr lang="en-US" sz="1800" dirty="0">
                    <a:solidFill>
                      <a:srgbClr val="0070C0"/>
                    </a:solidFill>
                  </a:rPr>
                  <a:t>G</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rPr>
                      <m:t>×</m:t>
                    </m:r>
                  </m:oMath>
                </a14:m>
                <a:r>
                  <a:rPr lang="en-US" sz="1800" dirty="0">
                    <a:solidFill>
                      <a:srgbClr val="00B050"/>
                    </a:solidFill>
                  </a:rPr>
                  <a:t>P</a:t>
                </a:r>
                <a:r>
                  <a:rPr lang="en-US" sz="1800" dirty="0" smtClean="0">
                    <a:solidFill>
                      <a:srgbClr val="00B050"/>
                    </a:solidFill>
                  </a:rPr>
                  <a:t>)</a:t>
                </a:r>
              </a:p>
              <a:p>
                <a:pPr marL="1028700" lvl="1" indent="-342900">
                  <a:buFont typeface="+mj-lt"/>
                  <a:buAutoNum type="arabicParenR"/>
                </a:pPr>
                <a:r>
                  <a:rPr lang="en-US" sz="2000" dirty="0" smtClean="0">
                    <a:solidFill>
                      <a:schemeClr val="tx1"/>
                    </a:solidFill>
                  </a:rPr>
                  <a:t>Cipher</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m:t>
                    </m:r>
                  </m:oMath>
                </a14:m>
                <a:r>
                  <a:rPr lang="en-US" sz="2000" dirty="0">
                    <a:solidFill>
                      <a:srgbClr val="00B050"/>
                    </a:solidFill>
                  </a:rPr>
                  <a:t>P</a:t>
                </a:r>
                <a:r>
                  <a:rPr lang="en-US" sz="2000" baseline="30000" dirty="0" smtClean="0">
                    <a:solidFill>
                      <a:srgbClr val="00B050"/>
                    </a:solidFill>
                  </a:rPr>
                  <a:t>-1</a:t>
                </a:r>
                <a:r>
                  <a:rPr lang="en-US" sz="2000" dirty="0"/>
                  <a:t> </a:t>
                </a:r>
                <a:r>
                  <a:rPr lang="en-US" sz="2000" dirty="0" smtClean="0">
                    <a:solidFill>
                      <a:schemeClr val="tx1"/>
                    </a:solidFill>
                  </a:rPr>
                  <a:t>= (m</a:t>
                </a:r>
                <a14:m>
                  <m:oMath xmlns:m="http://schemas.openxmlformats.org/officeDocument/2006/math">
                    <m:r>
                      <a:rPr lang="en-US" sz="200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solidFill>
                      <a:srgbClr val="7030A0"/>
                    </a:solidFill>
                  </a:rPr>
                  <a:t>G’</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dirty="0" smtClean="0">
                    <a:solidFill>
                      <a:schemeClr val="tx1"/>
                    </a:solidFill>
                  </a:rPr>
                  <a:t> </a:t>
                </a:r>
                <a:r>
                  <a:rPr lang="en-US" sz="2000" dirty="0" smtClean="0">
                    <a:solidFill>
                      <a:srgbClr val="FF6600"/>
                    </a:solidFill>
                  </a:rPr>
                  <a:t>e</a:t>
                </a:r>
                <a:r>
                  <a:rPr lang="en-US" sz="2000" dirty="0" smtClean="0">
                    <a:solidFill>
                      <a:schemeClr val="tx1"/>
                    </a:solidFill>
                  </a:rPr>
                  <a:t>)</a:t>
                </a:r>
                <a:r>
                  <a:rPr lang="en-US" sz="2000" dirty="0">
                    <a:solidFill>
                      <a:schemeClr val="tx1"/>
                    </a:solidFill>
                    <a:ea typeface="Cambria Math" panose="02040503050406030204" pitchFamily="18" charset="0"/>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 </m:t>
                    </m:r>
                  </m:oMath>
                </a14:m>
                <a:r>
                  <a:rPr lang="en-US" sz="2000" dirty="0">
                    <a:solidFill>
                      <a:srgbClr val="00B050"/>
                    </a:solidFill>
                  </a:rPr>
                  <a:t>P</a:t>
                </a:r>
                <a:r>
                  <a:rPr lang="en-US" sz="2000" baseline="30000" dirty="0">
                    <a:solidFill>
                      <a:srgbClr val="00B050"/>
                    </a:solidFill>
                  </a:rPr>
                  <a:t>-1</a:t>
                </a:r>
                <a:r>
                  <a:rPr lang="en-US" sz="2000" dirty="0"/>
                  <a:t> </a:t>
                </a:r>
                <a:r>
                  <a:rPr lang="en-US" sz="2000" dirty="0">
                    <a:solidFill>
                      <a:schemeClr val="tx1"/>
                    </a:solidFill>
                  </a:rPr>
                  <a:t>= </a:t>
                </a:r>
                <a:r>
                  <a:rPr lang="en-US" sz="2000" dirty="0" smtClean="0">
                    <a:solidFill>
                      <a:schemeClr val="tx1"/>
                    </a:solidFill>
                  </a:rPr>
                  <a:t>(</a:t>
                </a:r>
                <a:r>
                  <a:rPr lang="en-US" sz="2000" dirty="0">
                    <a:solidFill>
                      <a:schemeClr val="tx1"/>
                    </a:solidFill>
                  </a:rPr>
                  <a:t>m</a:t>
                </a:r>
                <a14:m>
                  <m:oMath xmlns:m="http://schemas.openxmlformats.org/officeDocument/2006/math">
                    <m:r>
                      <a:rPr lang="en-US" sz="200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t>S</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i="1" smtClean="0">
                        <a:solidFill>
                          <a:schemeClr val="tx1"/>
                        </a:solidFill>
                        <a:latin typeface="Cambria Math" panose="02040503050406030204" pitchFamily="18" charset="0"/>
                        <a:ea typeface="Cambria Math" panose="02040503050406030204" pitchFamily="18" charset="0"/>
                      </a:rPr>
                      <m:t>×</m:t>
                    </m:r>
                    <m:r>
                      <m:rPr>
                        <m:nor/>
                      </m:rPr>
                      <a:rPr lang="en-US" sz="2000" dirty="0">
                        <a:solidFill>
                          <a:srgbClr val="0070C0"/>
                        </a:solidFill>
                      </a:rPr>
                      <m:t>G</m:t>
                    </m:r>
                    <m:r>
                      <m:rPr>
                        <m:nor/>
                      </m:rPr>
                      <a:rPr lang="en-US" sz="2000" b="0" i="0" dirty="0" smtClean="0">
                        <a:solidFill>
                          <a:schemeClr val="tx1"/>
                        </a:solidFill>
                      </a:rPr>
                      <m:t>)</m:t>
                    </m:r>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 </a:t>
                </a:r>
                <a:r>
                  <a:rPr lang="en-US" sz="2000" dirty="0" smtClean="0">
                    <a:solidFill>
                      <a:schemeClr val="tx1"/>
                    </a:solidFill>
                  </a:rPr>
                  <a:t>(</a:t>
                </a:r>
                <a:r>
                  <a:rPr lang="en-US" sz="2000" dirty="0">
                    <a:solidFill>
                      <a:srgbClr val="FF6600"/>
                    </a:solidFill>
                  </a:rPr>
                  <a:t>e</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solidFill>
                      <a:srgbClr val="00B050"/>
                    </a:solidFill>
                  </a:rPr>
                  <a:t>P</a:t>
                </a:r>
                <a:r>
                  <a:rPr lang="en-US" sz="2000" baseline="30000" dirty="0" smtClean="0">
                    <a:solidFill>
                      <a:srgbClr val="00B050"/>
                    </a:solidFill>
                  </a:rPr>
                  <a:t>-1</a:t>
                </a:r>
                <a:r>
                  <a:rPr lang="en-US" sz="2000" dirty="0" smtClean="0">
                    <a:solidFill>
                      <a:schemeClr val="tx1"/>
                    </a:solidFill>
                  </a:rPr>
                  <a:t>)</a:t>
                </a:r>
              </a:p>
              <a:p>
                <a:pPr marL="1028700" lvl="1" indent="-342900">
                  <a:buFont typeface="+mj-lt"/>
                  <a:buAutoNum type="arabicParenR"/>
                </a:pPr>
                <a:r>
                  <a:rPr lang="en-US" sz="2000" b="1" dirty="0">
                    <a:solidFill>
                      <a:schemeClr val="tx1"/>
                    </a:solidFill>
                  </a:rPr>
                  <a:t>Err-correct</a:t>
                </a:r>
                <a:r>
                  <a:rPr lang="en-US" sz="2000" dirty="0">
                    <a:solidFill>
                      <a:schemeClr val="tx1"/>
                    </a:solidFill>
                  </a:rPr>
                  <a:t> (m</a:t>
                </a:r>
                <a:r>
                  <a:rPr lang="en-US" sz="2000" dirty="0" smtClean="0">
                    <a:solidFill>
                      <a:schemeClr val="tx1"/>
                    </a:solidFil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r>
                      <m:rPr>
                        <m:nor/>
                      </m:rPr>
                      <a:rPr lang="en-US" sz="2000" dirty="0"/>
                      <m:t>S</m:t>
                    </m:r>
                    <m:r>
                      <a:rPr lang="en-US" sz="2000" i="1" smtClean="0">
                        <a:solidFill>
                          <a:schemeClr val="tx1"/>
                        </a:solidFill>
                        <a:latin typeface="Cambria Math" panose="02040503050406030204" pitchFamily="18" charset="0"/>
                        <a:ea typeface="Cambria Math" panose="02040503050406030204" pitchFamily="18" charset="0"/>
                      </a:rPr>
                      <m:t>×</m:t>
                    </m:r>
                    <m:r>
                      <m:rPr>
                        <m:nor/>
                      </m:rPr>
                      <a:rPr lang="en-US" sz="2000" dirty="0">
                        <a:solidFill>
                          <a:srgbClr val="0070C0"/>
                        </a:solidFill>
                      </a:rPr>
                      <m:t>G</m:t>
                    </m:r>
                    <m:r>
                      <a:rPr lang="en-US" sz="2000" i="1">
                        <a:latin typeface="Cambria Math" panose="02040503050406030204" pitchFamily="18" charset="0"/>
                        <a:ea typeface="Cambria Math" panose="02040503050406030204" pitchFamily="18" charset="0"/>
                      </a:rPr>
                      <m:t>+</m:t>
                    </m:r>
                  </m:oMath>
                </a14:m>
                <a:r>
                  <a:rPr lang="en-US" sz="2000" dirty="0"/>
                  <a:t> </a:t>
                </a:r>
                <a:r>
                  <a:rPr lang="en-US" sz="2000" dirty="0">
                    <a:solidFill>
                      <a:schemeClr val="tx1"/>
                    </a:solidFill>
                  </a:rPr>
                  <a:t>(</a:t>
                </a:r>
                <a:r>
                  <a:rPr lang="en-US" sz="2000" dirty="0">
                    <a:solidFill>
                      <a:srgbClr val="FF6600"/>
                    </a:solidFill>
                  </a:rPr>
                  <a:t>e</a:t>
                </a:r>
                <a14:m>
                  <m:oMath xmlns:m="http://schemas.openxmlformats.org/officeDocument/2006/math">
                    <m:r>
                      <a:rPr lang="en-US" sz="200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solidFill>
                      <a:srgbClr val="00B050"/>
                    </a:solidFill>
                  </a:rPr>
                  <a:t>P</a:t>
                </a:r>
                <a:r>
                  <a:rPr lang="en-US" sz="2000" baseline="30000" dirty="0" smtClean="0">
                    <a:solidFill>
                      <a:srgbClr val="00B050"/>
                    </a:solidFill>
                  </a:rPr>
                  <a:t>-1</a:t>
                </a:r>
                <a:r>
                  <a:rPr lang="en-US" sz="2000" dirty="0" smtClean="0">
                    <a:solidFill>
                      <a:schemeClr val="tx1"/>
                    </a:solidFill>
                  </a:rPr>
                  <a:t>)) </a:t>
                </a:r>
                <a:r>
                  <a:rPr lang="en-US" sz="2000" dirty="0">
                    <a:solidFill>
                      <a:schemeClr val="tx1"/>
                    </a:solidFill>
                  </a:rPr>
                  <a:t>= m</a:t>
                </a:r>
                <a:r>
                  <a:rPr lang="en-US" sz="2000" dirty="0" smtClean="0">
                    <a:solidFill>
                      <a:schemeClr val="tx1"/>
                    </a:solidFil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r>
                      <m:rPr>
                        <m:nor/>
                      </m:rPr>
                      <a:rPr lang="en-US" sz="2000" dirty="0"/>
                      <m:t>S</m:t>
                    </m:r>
                  </m:oMath>
                </a14:m>
                <a:endParaRPr lang="en-US" sz="2000" baseline="30000" dirty="0" smtClean="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30998"/>
                <a:ext cx="8772525" cy="4525963"/>
              </a:xfrm>
              <a:blipFill>
                <a:blip r:embed="rId2"/>
                <a:stretch>
                  <a:fillRect l="-1181" t="-148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rot="5400000" flipV="1">
            <a:off x="-385965" y="4633809"/>
            <a:ext cx="3052246" cy="124277"/>
          </a:xfrm>
          <a:prstGeom prst="rect">
            <a:avLst/>
          </a:prstGeom>
        </p:spPr>
      </p:pic>
      <p:pic>
        <p:nvPicPr>
          <p:cNvPr id="4" name="Picture 3"/>
          <p:cNvPicPr>
            <a:picLocks noChangeAspect="1"/>
          </p:cNvPicPr>
          <p:nvPr/>
        </p:nvPicPr>
        <p:blipFill>
          <a:blip r:embed="rId4"/>
          <a:stretch>
            <a:fillRect/>
          </a:stretch>
        </p:blipFill>
        <p:spPr>
          <a:xfrm rot="5400000">
            <a:off x="3419474" y="4622654"/>
            <a:ext cx="2914650" cy="219075"/>
          </a:xfrm>
          <a:prstGeom prst="rect">
            <a:avLst/>
          </a:prstGeom>
        </p:spPr>
      </p:pic>
      <p:cxnSp>
        <p:nvCxnSpPr>
          <p:cNvPr id="7" name="Straight Arrow Connector 6"/>
          <p:cNvCxnSpPr/>
          <p:nvPr/>
        </p:nvCxnSpPr>
        <p:spPr>
          <a:xfrm>
            <a:off x="1470659" y="4732191"/>
            <a:ext cx="29957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560202" y="4309830"/>
            <a:ext cx="3001143" cy="1200329"/>
          </a:xfrm>
          <a:prstGeom prst="rect">
            <a:avLst/>
          </a:prstGeom>
        </p:spPr>
        <p:txBody>
          <a:bodyPr wrap="none">
            <a:spAutoFit/>
          </a:bodyPr>
          <a:lstStyle/>
          <a:p>
            <a:pPr algn="ctr"/>
            <a:r>
              <a:rPr lang="en-US" dirty="0" smtClean="0">
                <a:latin typeface="Avenir Book" panose="02000503020000020003" pitchFamily="2" charset="0"/>
              </a:rPr>
              <a:t>Err-correct ( )</a:t>
            </a:r>
          </a:p>
          <a:p>
            <a:pPr algn="ctr"/>
            <a:endParaRPr lang="en-US" dirty="0">
              <a:latin typeface="Avenir Book" panose="02000503020000020003" pitchFamily="2" charset="0"/>
            </a:endParaRPr>
          </a:p>
          <a:p>
            <a:pPr algn="ctr"/>
            <a:r>
              <a:rPr lang="en-US" dirty="0" smtClean="0">
                <a:latin typeface="Avenir Book" panose="02000503020000020003" pitchFamily="2" charset="0"/>
              </a:rPr>
              <a:t>Binary Matrix Multiplication</a:t>
            </a:r>
            <a:br>
              <a:rPr lang="en-US" dirty="0" smtClean="0">
                <a:latin typeface="Avenir Book" panose="02000503020000020003" pitchFamily="2" charset="0"/>
              </a:rPr>
            </a:br>
            <a:r>
              <a:rPr lang="en-US" dirty="0" smtClean="0">
                <a:latin typeface="Avenir Book" panose="02000503020000020003" pitchFamily="2" charset="0"/>
              </a:rPr>
              <a:t>Majority Voting</a:t>
            </a:r>
            <a:endParaRPr lang="en-US" dirty="0">
              <a:latin typeface="Avenir Book" panose="02000503020000020003" pitchFamily="2" charset="0"/>
            </a:endParaRPr>
          </a:p>
        </p:txBody>
      </p:sp>
      <p:pic>
        <p:nvPicPr>
          <p:cNvPr id="6" name="Picture 5"/>
          <p:cNvPicPr>
            <a:picLocks noChangeAspect="1"/>
          </p:cNvPicPr>
          <p:nvPr/>
        </p:nvPicPr>
        <p:blipFill>
          <a:blip r:embed="rId5"/>
          <a:stretch>
            <a:fillRect/>
          </a:stretch>
        </p:blipFill>
        <p:spPr>
          <a:xfrm>
            <a:off x="5758887" y="3648331"/>
            <a:ext cx="3113946" cy="2167719"/>
          </a:xfrm>
          <a:prstGeom prst="rect">
            <a:avLst/>
          </a:prstGeom>
        </p:spPr>
      </p:pic>
      <p:cxnSp>
        <p:nvCxnSpPr>
          <p:cNvPr id="10" name="Straight Connector 9"/>
          <p:cNvCxnSpPr/>
          <p:nvPr/>
        </p:nvCxnSpPr>
        <p:spPr>
          <a:xfrm>
            <a:off x="5401994" y="3226096"/>
            <a:ext cx="0" cy="2987137"/>
          </a:xfrm>
          <a:prstGeom prst="line">
            <a:avLst/>
          </a:prstGeom>
          <a:ln w="9525">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190391" y="5884002"/>
            <a:ext cx="2250937" cy="369332"/>
          </a:xfrm>
          <a:prstGeom prst="rect">
            <a:avLst/>
          </a:prstGeom>
        </p:spPr>
        <p:txBody>
          <a:bodyPr wrap="none">
            <a:spAutoFit/>
          </a:bodyPr>
          <a:lstStyle/>
          <a:p>
            <a:pPr algn="ctr"/>
            <a:r>
              <a:rPr lang="en-US" dirty="0" smtClean="0">
                <a:latin typeface="Avenir Book" panose="02000503020000020003" pitchFamily="2" charset="0"/>
              </a:rPr>
              <a:t>Majority Voting Unit</a:t>
            </a:r>
            <a:endParaRPr lang="en-US" dirty="0">
              <a:latin typeface="Avenir Book" panose="02000503020000020003" pitchFamily="2" charset="0"/>
            </a:endParaRPr>
          </a:p>
        </p:txBody>
      </p:sp>
    </p:spTree>
    <p:extLst>
      <p:ext uri="{BB962C8B-B14F-4D97-AF65-F5344CB8AC3E}">
        <p14:creationId xmlns:p14="http://schemas.microsoft.com/office/powerpoint/2010/main" val="30902969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30998"/>
                <a:ext cx="8772525" cy="4525963"/>
              </a:xfrm>
            </p:spPr>
            <p:txBody>
              <a:bodyPr>
                <a:normAutofit/>
              </a:bodyPr>
              <a:lstStyle/>
              <a:p>
                <a:r>
                  <a:rPr lang="en-US" dirty="0" smtClean="0"/>
                  <a:t>Decryption (Alice)</a:t>
                </a:r>
                <a:endParaRPr lang="en-US" dirty="0"/>
              </a:p>
              <a:p>
                <a:pPr marL="457200" lvl="1" indent="0">
                  <a:buNone/>
                </a:pPr>
                <a:r>
                  <a:rPr lang="en-US" sz="1800" dirty="0" smtClean="0"/>
                  <a:t>(Remember </a:t>
                </a:r>
                <a:r>
                  <a:rPr lang="en-US" sz="1800" dirty="0" smtClean="0">
                    <a:solidFill>
                      <a:srgbClr val="C00000"/>
                    </a:solidFill>
                  </a:rPr>
                  <a:t>G’ = S</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m:t>
                    </m:r>
                  </m:oMath>
                </a14:m>
                <a:r>
                  <a:rPr lang="en-US" sz="1800" dirty="0">
                    <a:solidFill>
                      <a:srgbClr val="C00000"/>
                    </a:solidFill>
                  </a:rPr>
                  <a:t>G</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m:t>
                    </m:r>
                  </m:oMath>
                </a14:m>
                <a:r>
                  <a:rPr lang="en-US" sz="1800" dirty="0">
                    <a:solidFill>
                      <a:srgbClr val="C00000"/>
                    </a:solidFill>
                  </a:rPr>
                  <a:t>P</a:t>
                </a:r>
                <a:r>
                  <a:rPr lang="en-US" sz="1800" dirty="0" smtClean="0">
                    <a:solidFill>
                      <a:srgbClr val="C00000"/>
                    </a:solidFill>
                  </a:rPr>
                  <a:t>)</a:t>
                </a:r>
              </a:p>
              <a:p>
                <a:pPr marL="1028700" lvl="1" indent="-342900">
                  <a:buFont typeface="+mj-lt"/>
                  <a:buAutoNum type="arabicParenR"/>
                </a:pPr>
                <a:r>
                  <a:rPr lang="en-US" sz="2000" dirty="0" smtClean="0">
                    <a:solidFill>
                      <a:schemeClr val="tx1"/>
                    </a:solidFill>
                  </a:rPr>
                  <a:t>Cipher</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m:t>
                    </m:r>
                  </m:oMath>
                </a14:m>
                <a:r>
                  <a:rPr lang="en-US" sz="2000" dirty="0">
                    <a:solidFill>
                      <a:schemeClr val="tx1"/>
                    </a:solidFill>
                  </a:rPr>
                  <a:t>P</a:t>
                </a:r>
                <a:r>
                  <a:rPr lang="en-US" sz="2000" baseline="30000" dirty="0" smtClean="0">
                    <a:solidFill>
                      <a:schemeClr val="tx1"/>
                    </a:solidFill>
                  </a:rPr>
                  <a:t>-1</a:t>
                </a:r>
                <a:r>
                  <a:rPr lang="en-US" sz="2000" dirty="0">
                    <a:solidFill>
                      <a:schemeClr val="tx1"/>
                    </a:solidFill>
                  </a:rPr>
                  <a:t> </a:t>
                </a:r>
                <a:r>
                  <a:rPr lang="en-US" sz="2000" dirty="0" smtClean="0">
                    <a:solidFill>
                      <a:schemeClr val="tx1"/>
                    </a:solidFill>
                  </a:rPr>
                  <a:t>= (m</a:t>
                </a:r>
                <a14:m>
                  <m:oMath xmlns:m="http://schemas.openxmlformats.org/officeDocument/2006/math">
                    <m:r>
                      <a:rPr lang="en-US" sz="200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solidFill>
                      <a:schemeClr val="tx1"/>
                    </a:solidFill>
                  </a:rPr>
                  <a:t>G’</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dirty="0" smtClean="0">
                    <a:solidFill>
                      <a:schemeClr val="tx1"/>
                    </a:solidFill>
                  </a:rPr>
                  <a:t> e)</a:t>
                </a:r>
                <a:r>
                  <a:rPr lang="en-US" sz="2000" dirty="0">
                    <a:solidFill>
                      <a:schemeClr val="tx1"/>
                    </a:solidFill>
                    <a:ea typeface="Cambria Math" panose="02040503050406030204" pitchFamily="18" charset="0"/>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 </m:t>
                    </m:r>
                  </m:oMath>
                </a14:m>
                <a:r>
                  <a:rPr lang="en-US" sz="2000" dirty="0">
                    <a:solidFill>
                      <a:schemeClr val="tx1"/>
                    </a:solidFill>
                  </a:rPr>
                  <a:t>P</a:t>
                </a:r>
                <a:r>
                  <a:rPr lang="en-US" sz="2000" baseline="30000" dirty="0">
                    <a:solidFill>
                      <a:schemeClr val="tx1"/>
                    </a:solidFill>
                  </a:rPr>
                  <a:t>-1</a:t>
                </a:r>
                <a:r>
                  <a:rPr lang="en-US" sz="2000" dirty="0">
                    <a:solidFill>
                      <a:schemeClr val="tx1"/>
                    </a:solidFill>
                  </a:rPr>
                  <a:t> = </a:t>
                </a:r>
                <a:r>
                  <a:rPr lang="en-US" sz="2000" dirty="0" smtClean="0">
                    <a:solidFill>
                      <a:schemeClr val="tx1"/>
                    </a:solidFill>
                  </a:rPr>
                  <a:t>(</a:t>
                </a:r>
                <a:r>
                  <a:rPr lang="en-US" sz="2000" dirty="0">
                    <a:solidFill>
                      <a:schemeClr val="tx1"/>
                    </a:solidFill>
                  </a:rPr>
                  <a:t>m</a:t>
                </a:r>
                <a14:m>
                  <m:oMath xmlns:m="http://schemas.openxmlformats.org/officeDocument/2006/math">
                    <m:r>
                      <a:rPr lang="en-US" sz="200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solidFill>
                      <a:schemeClr val="tx1"/>
                    </a:solidFill>
                  </a:rPr>
                  <a:t>S</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i="1" smtClean="0">
                        <a:solidFill>
                          <a:schemeClr val="tx1"/>
                        </a:solidFill>
                        <a:latin typeface="Cambria Math" panose="02040503050406030204" pitchFamily="18" charset="0"/>
                        <a:ea typeface="Cambria Math" panose="02040503050406030204" pitchFamily="18" charset="0"/>
                      </a:rPr>
                      <m:t>×</m:t>
                    </m:r>
                    <m:r>
                      <m:rPr>
                        <m:nor/>
                      </m:rPr>
                      <a:rPr lang="en-US" sz="2000" dirty="0">
                        <a:solidFill>
                          <a:schemeClr val="tx1"/>
                        </a:solidFill>
                      </a:rPr>
                      <m:t>G</m:t>
                    </m:r>
                    <m:r>
                      <m:rPr>
                        <m:nor/>
                      </m:rPr>
                      <a:rPr lang="en-US" sz="2000" b="0" i="0" dirty="0" smtClean="0">
                        <a:solidFill>
                          <a:schemeClr val="tx1"/>
                        </a:solidFill>
                      </a:rPr>
                      <m:t>)</m:t>
                    </m:r>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 </a:t>
                </a:r>
                <a:r>
                  <a:rPr lang="en-US" sz="2000" dirty="0" smtClean="0">
                    <a:solidFill>
                      <a:schemeClr val="tx1"/>
                    </a:solidFill>
                  </a:rPr>
                  <a:t>(</a:t>
                </a:r>
                <a:r>
                  <a:rPr lang="en-US" sz="2000" dirty="0">
                    <a:solidFill>
                      <a:schemeClr val="tx1"/>
                    </a:solidFill>
                  </a:rPr>
                  <a:t>e</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solidFill>
                      <a:schemeClr val="tx1"/>
                    </a:solidFill>
                  </a:rPr>
                  <a:t>P</a:t>
                </a:r>
                <a:r>
                  <a:rPr lang="en-US" sz="2000" baseline="30000" dirty="0" smtClean="0">
                    <a:solidFill>
                      <a:schemeClr val="tx1"/>
                    </a:solidFill>
                  </a:rPr>
                  <a:t>-1</a:t>
                </a:r>
                <a:r>
                  <a:rPr lang="en-US" sz="2000" dirty="0" smtClean="0">
                    <a:solidFill>
                      <a:schemeClr val="tx1"/>
                    </a:solidFill>
                  </a:rPr>
                  <a:t>)</a:t>
                </a:r>
              </a:p>
              <a:p>
                <a:pPr marL="1028700" lvl="1" indent="-342900">
                  <a:buFont typeface="+mj-lt"/>
                  <a:buAutoNum type="arabicParenR"/>
                </a:pPr>
                <a:r>
                  <a:rPr lang="en-US" sz="2000" dirty="0">
                    <a:solidFill>
                      <a:schemeClr val="tx1"/>
                    </a:solidFill>
                  </a:rPr>
                  <a:t>Err-correct (m</a:t>
                </a:r>
                <a:r>
                  <a:rPr lang="en-US" sz="2000" dirty="0" smtClean="0">
                    <a:solidFill>
                      <a:schemeClr val="tx1"/>
                    </a:solidFil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r>
                      <m:rPr>
                        <m:nor/>
                      </m:rPr>
                      <a:rPr lang="en-US" sz="2000" dirty="0">
                        <a:solidFill>
                          <a:schemeClr val="tx1"/>
                        </a:solidFill>
                      </a:rPr>
                      <m:t>S</m:t>
                    </m:r>
                    <m:r>
                      <a:rPr lang="en-US" sz="2000" i="1" smtClean="0">
                        <a:solidFill>
                          <a:schemeClr val="tx1"/>
                        </a:solidFill>
                        <a:latin typeface="Cambria Math" panose="02040503050406030204" pitchFamily="18" charset="0"/>
                        <a:ea typeface="Cambria Math" panose="02040503050406030204" pitchFamily="18" charset="0"/>
                      </a:rPr>
                      <m:t>×</m:t>
                    </m:r>
                    <m:r>
                      <m:rPr>
                        <m:nor/>
                      </m:rPr>
                      <a:rPr lang="en-US" sz="2000" dirty="0">
                        <a:solidFill>
                          <a:schemeClr val="tx1"/>
                        </a:solidFill>
                      </a:rPr>
                      <m:t>G</m:t>
                    </m:r>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 (e</a:t>
                </a:r>
                <a14:m>
                  <m:oMath xmlns:m="http://schemas.openxmlformats.org/officeDocument/2006/math">
                    <m:r>
                      <a:rPr lang="en-US" sz="200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 </m:t>
                    </m:r>
                  </m:oMath>
                </a14:m>
                <a:r>
                  <a:rPr lang="en-US" sz="2000" dirty="0" smtClean="0">
                    <a:solidFill>
                      <a:schemeClr val="tx1"/>
                    </a:solidFill>
                  </a:rPr>
                  <a:t>P</a:t>
                </a:r>
                <a:r>
                  <a:rPr lang="en-US" sz="2000" baseline="30000" dirty="0" smtClean="0">
                    <a:solidFill>
                      <a:schemeClr val="tx1"/>
                    </a:solidFill>
                  </a:rPr>
                  <a:t>-1</a:t>
                </a:r>
                <a:r>
                  <a:rPr lang="en-US" sz="2000" dirty="0" smtClean="0">
                    <a:solidFill>
                      <a:schemeClr val="tx1"/>
                    </a:solidFill>
                  </a:rPr>
                  <a:t>)) </a:t>
                </a:r>
                <a:r>
                  <a:rPr lang="en-US" sz="2000" dirty="0">
                    <a:solidFill>
                      <a:schemeClr val="tx1"/>
                    </a:solidFill>
                  </a:rPr>
                  <a:t>= m</a:t>
                </a:r>
                <a:r>
                  <a:rPr lang="en-US" sz="2000" dirty="0" smtClean="0">
                    <a:solidFill>
                      <a:schemeClr val="tx1"/>
                    </a:solidFil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r>
                      <m:rPr>
                        <m:nor/>
                      </m:rPr>
                      <a:rPr lang="en-US" sz="2000" dirty="0">
                        <a:solidFill>
                          <a:schemeClr val="tx1"/>
                        </a:solidFill>
                      </a:rPr>
                      <m:t>S</m:t>
                    </m:r>
                  </m:oMath>
                </a14:m>
                <a:endParaRPr lang="en-US" sz="2000" baseline="30000" dirty="0" smtClean="0">
                  <a:solidFill>
                    <a:schemeClr val="tx1"/>
                  </a:solidFill>
                </a:endParaRPr>
              </a:p>
              <a:p>
                <a:pPr marL="1028700" lvl="1" indent="-342900">
                  <a:buFont typeface="+mj-lt"/>
                  <a:buAutoNum type="arabicParenR"/>
                </a:pPr>
                <a:r>
                  <a:rPr lang="en-US" sz="2000" dirty="0">
                    <a:solidFill>
                      <a:schemeClr val="tx1"/>
                    </a:solidFill>
                  </a:rPr>
                  <a:t>m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r>
                      <m:rPr>
                        <m:nor/>
                      </m:rPr>
                      <a:rPr lang="en-US" sz="2000" dirty="0">
                        <a:solidFill>
                          <a:schemeClr val="tx1"/>
                        </a:solidFill>
                      </a:rPr>
                      <m:t>S</m:t>
                    </m:r>
                    <m:r>
                      <a:rPr lang="en-US" sz="2000" i="1">
                        <a:solidFill>
                          <a:schemeClr val="tx1"/>
                        </a:solidFill>
                        <a:latin typeface="Cambria Math" panose="02040503050406030204" pitchFamily="18" charset="0"/>
                        <a:ea typeface="Cambria Math" panose="02040503050406030204" pitchFamily="18" charset="0"/>
                      </a:rPr>
                      <m:t>×</m:t>
                    </m:r>
                    <m:r>
                      <m:rPr>
                        <m:nor/>
                      </m:rPr>
                      <a:rPr lang="en-US" sz="2000" b="0" i="0" dirty="0" smtClean="0">
                        <a:solidFill>
                          <a:schemeClr val="tx1"/>
                        </a:solidFill>
                      </a:rPr>
                      <m:t>S</m:t>
                    </m:r>
                    <m:r>
                      <m:rPr>
                        <m:nor/>
                      </m:rPr>
                      <a:rPr lang="en-US" sz="2000" baseline="30000" dirty="0" smtClean="0">
                        <a:solidFill>
                          <a:schemeClr val="tx1"/>
                        </a:solidFill>
                      </a:rPr>
                      <m:t>−1</m:t>
                    </m:r>
                  </m:oMath>
                </a14:m>
                <a:r>
                  <a:rPr lang="en-US" sz="2000" dirty="0">
                    <a:solidFill>
                      <a:schemeClr val="tx1"/>
                    </a:solidFill>
                  </a:rPr>
                  <a:t> = m</a:t>
                </a:r>
                <a:endParaRPr lang="en-US" sz="2000" baseline="30000" dirty="0">
                  <a:solidFill>
                    <a:schemeClr val="tx1"/>
                  </a:solidFill>
                </a:endParaRPr>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30998"/>
                <a:ext cx="8772525" cy="4525963"/>
              </a:xfrm>
              <a:blipFill>
                <a:blip r:embed="rId2"/>
                <a:stretch>
                  <a:fillRect l="-1181" t="-148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rot="5400000">
            <a:off x="1454081" y="4870701"/>
            <a:ext cx="2392679" cy="179842"/>
          </a:xfrm>
          <a:prstGeom prst="rect">
            <a:avLst/>
          </a:prstGeom>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57144"/>
          <a:stretch/>
        </p:blipFill>
        <p:spPr bwMode="auto">
          <a:xfrm>
            <a:off x="3676172" y="3655873"/>
            <a:ext cx="2308861" cy="25340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p:cNvSpPr/>
              <p:nvPr/>
            </p:nvSpPr>
            <p:spPr>
              <a:xfrm>
                <a:off x="3051566" y="4775956"/>
                <a:ext cx="402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051566" y="4775956"/>
                <a:ext cx="402674" cy="369332"/>
              </a:xfrm>
              <a:prstGeom prst="rect">
                <a:avLst/>
              </a:prstGeom>
              <a:blipFill>
                <a:blip r:embed="rId5"/>
                <a:stretch>
                  <a:fillRect/>
                </a:stretch>
              </a:blipFill>
            </p:spPr>
            <p:txBody>
              <a:bodyPr/>
              <a:lstStyle/>
              <a:p>
                <a:r>
                  <a:rPr lang="en-US">
                    <a:noFill/>
                  </a:rPr>
                  <a:t> </a:t>
                </a:r>
              </a:p>
            </p:txBody>
          </p:sp>
        </mc:Fallback>
      </mc:AlternateContent>
      <p:sp>
        <p:nvSpPr>
          <p:cNvPr id="7" name="Rectangle 6"/>
          <p:cNvSpPr/>
          <p:nvPr/>
        </p:nvSpPr>
        <p:spPr>
          <a:xfrm>
            <a:off x="6257946" y="4738233"/>
            <a:ext cx="300082" cy="369332"/>
          </a:xfrm>
          <a:prstGeom prst="rect">
            <a:avLst/>
          </a:prstGeom>
        </p:spPr>
        <p:txBody>
          <a:bodyPr wrap="none">
            <a:spAutoFit/>
          </a:bodyPr>
          <a:lstStyle/>
          <a:p>
            <a:r>
              <a:rPr lang="en-US" dirty="0"/>
              <a:t>=</a:t>
            </a:r>
          </a:p>
        </p:txBody>
      </p:sp>
      <p:pic>
        <p:nvPicPr>
          <p:cNvPr id="8" name="Picture 7"/>
          <p:cNvPicPr>
            <a:picLocks noChangeAspect="1"/>
          </p:cNvPicPr>
          <p:nvPr/>
        </p:nvPicPr>
        <p:blipFill>
          <a:blip r:embed="rId6"/>
          <a:stretch>
            <a:fillRect/>
          </a:stretch>
        </p:blipFill>
        <p:spPr>
          <a:xfrm rot="5400000">
            <a:off x="5782038" y="4884564"/>
            <a:ext cx="2664317" cy="206938"/>
          </a:xfrm>
          <a:prstGeom prst="rect">
            <a:avLst/>
          </a:prstGeom>
        </p:spPr>
      </p:pic>
      <p:pic>
        <p:nvPicPr>
          <p:cNvPr id="10" name="Picture 9"/>
          <p:cNvPicPr>
            <a:picLocks noChangeAspect="1"/>
          </p:cNvPicPr>
          <p:nvPr/>
        </p:nvPicPr>
        <p:blipFill rotWithShape="1">
          <a:blip r:embed="rId7"/>
          <a:srcRect l="20630" t="58104"/>
          <a:stretch/>
        </p:blipFill>
        <p:spPr>
          <a:xfrm rot="5400000">
            <a:off x="7018834" y="4880398"/>
            <a:ext cx="2664316" cy="215265"/>
          </a:xfrm>
          <a:prstGeom prst="rect">
            <a:avLst/>
          </a:prstGeom>
        </p:spPr>
      </p:pic>
      <p:sp>
        <p:nvSpPr>
          <p:cNvPr id="11" name="TextBox 10"/>
          <p:cNvSpPr txBox="1"/>
          <p:nvPr/>
        </p:nvSpPr>
        <p:spPr>
          <a:xfrm>
            <a:off x="6838530" y="3419722"/>
            <a:ext cx="582211" cy="307777"/>
          </a:xfrm>
          <a:prstGeom prst="rect">
            <a:avLst/>
          </a:prstGeom>
          <a:noFill/>
        </p:spPr>
        <p:txBody>
          <a:bodyPr wrap="none" rtlCol="0">
            <a:spAutoFit/>
          </a:bodyPr>
          <a:lstStyle/>
          <a:p>
            <a:r>
              <a:rPr lang="en-US" sz="1400" dirty="0" smtClean="0">
                <a:latin typeface="Avenir Book" panose="02000503020000020003" pitchFamily="2" charset="0"/>
              </a:rPr>
              <a:t>7777</a:t>
            </a:r>
            <a:endParaRPr lang="en-US" sz="1400" dirty="0">
              <a:latin typeface="Avenir Book" panose="02000503020000020003" pitchFamily="2" charset="0"/>
            </a:endParaRPr>
          </a:p>
        </p:txBody>
      </p:sp>
      <p:sp>
        <p:nvSpPr>
          <p:cNvPr id="12" name="Rectangle 11"/>
          <p:cNvSpPr/>
          <p:nvPr/>
        </p:nvSpPr>
        <p:spPr>
          <a:xfrm>
            <a:off x="7580471" y="4753852"/>
            <a:ext cx="300082" cy="369332"/>
          </a:xfrm>
          <a:prstGeom prst="rect">
            <a:avLst/>
          </a:prstGeom>
        </p:spPr>
        <p:txBody>
          <a:bodyPr wrap="none">
            <a:spAutoFit/>
          </a:bodyPr>
          <a:lstStyle/>
          <a:p>
            <a:r>
              <a:rPr lang="en-US" dirty="0"/>
              <a:t>=</a:t>
            </a:r>
          </a:p>
        </p:txBody>
      </p:sp>
      <p:sp>
        <p:nvSpPr>
          <p:cNvPr id="13" name="Rectangle 12"/>
          <p:cNvSpPr/>
          <p:nvPr/>
        </p:nvSpPr>
        <p:spPr>
          <a:xfrm>
            <a:off x="8170471" y="3350547"/>
            <a:ext cx="369012" cy="369332"/>
          </a:xfrm>
          <a:prstGeom prst="rect">
            <a:avLst/>
          </a:prstGeom>
        </p:spPr>
        <p:txBody>
          <a:bodyPr wrap="none">
            <a:spAutoFit/>
          </a:bodyPr>
          <a:lstStyle/>
          <a:p>
            <a:r>
              <a:rPr lang="en-US" dirty="0" smtClean="0"/>
              <a:t>m</a:t>
            </a:r>
            <a:endParaRPr lang="en-US" dirty="0"/>
          </a:p>
        </p:txBody>
      </p:sp>
      <p:sp>
        <p:nvSpPr>
          <p:cNvPr id="14" name="Rectangular Callout 13"/>
          <p:cNvSpPr/>
          <p:nvPr/>
        </p:nvSpPr>
        <p:spPr>
          <a:xfrm>
            <a:off x="6057671" y="1362200"/>
            <a:ext cx="3037836" cy="836365"/>
          </a:xfrm>
          <a:prstGeom prst="wedgeRectCallout">
            <a:avLst>
              <a:gd name="adj1" fmla="val 49"/>
              <a:gd name="adj2" fmla="val 74931"/>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Avenir Book" panose="02000503020000020003" pitchFamily="2" charset="0"/>
              </a:rPr>
              <a:t>Attacker does not know: </a:t>
            </a:r>
            <a:r>
              <a:rPr lang="en-US" sz="1400" dirty="0" smtClean="0">
                <a:solidFill>
                  <a:srgbClr val="FFFF00"/>
                </a:solidFill>
                <a:latin typeface="Avenir Book" panose="02000503020000020003" pitchFamily="2" charset="0"/>
              </a:rPr>
              <a:t>S, G, P</a:t>
            </a:r>
          </a:p>
          <a:p>
            <a:pPr algn="ctr"/>
            <a:r>
              <a:rPr lang="en-US" sz="1400" dirty="0" smtClean="0">
                <a:latin typeface="Avenir Book" panose="02000503020000020003" pitchFamily="2" charset="0"/>
              </a:rPr>
              <a:t>Thus he/she cannot compute: </a:t>
            </a:r>
          </a:p>
          <a:p>
            <a:pPr algn="ctr"/>
            <a:r>
              <a:rPr lang="en-US" sz="1400" dirty="0" smtClean="0">
                <a:solidFill>
                  <a:srgbClr val="FFFF00"/>
                </a:solidFill>
                <a:latin typeface="Avenir Book" panose="02000503020000020003" pitchFamily="2" charset="0"/>
              </a:rPr>
              <a:t>S</a:t>
            </a:r>
            <a:r>
              <a:rPr lang="en-US" sz="1400" baseline="30000" dirty="0" smtClean="0">
                <a:solidFill>
                  <a:srgbClr val="FFFF00"/>
                </a:solidFill>
                <a:latin typeface="Avenir Book" panose="02000503020000020003" pitchFamily="2" charset="0"/>
              </a:rPr>
              <a:t>-1</a:t>
            </a:r>
            <a:r>
              <a:rPr lang="en-US" sz="1400" dirty="0" smtClean="0">
                <a:solidFill>
                  <a:srgbClr val="FFFF00"/>
                </a:solidFill>
                <a:latin typeface="Avenir Book" panose="02000503020000020003" pitchFamily="2" charset="0"/>
              </a:rPr>
              <a:t>, Err-correct( ), P</a:t>
            </a:r>
            <a:r>
              <a:rPr lang="en-US" sz="1400" baseline="30000" dirty="0" smtClean="0">
                <a:solidFill>
                  <a:srgbClr val="FFFF00"/>
                </a:solidFill>
                <a:latin typeface="Avenir Book" panose="02000503020000020003" pitchFamily="2" charset="0"/>
              </a:rPr>
              <a:t>-1</a:t>
            </a:r>
          </a:p>
          <a:p>
            <a:pPr algn="ctr"/>
            <a:r>
              <a:rPr lang="en-US" sz="1400" dirty="0" smtClean="0">
                <a:latin typeface="Avenir Book" panose="02000503020000020003" pitchFamily="2" charset="0"/>
              </a:rPr>
              <a:t>Therefore, he/she does not know </a:t>
            </a:r>
            <a:r>
              <a:rPr lang="en-US" sz="1400" dirty="0" smtClean="0">
                <a:solidFill>
                  <a:srgbClr val="FFFF00"/>
                </a:solidFill>
                <a:latin typeface="Avenir Book" panose="02000503020000020003" pitchFamily="2" charset="0"/>
              </a:rPr>
              <a:t>m</a:t>
            </a:r>
            <a:endParaRPr lang="en-US" sz="1400" dirty="0">
              <a:solidFill>
                <a:srgbClr val="FFFF00"/>
              </a:solidFill>
              <a:latin typeface="Avenir Book" panose="02000503020000020003" pitchFamily="2" charset="0"/>
            </a:endParaRPr>
          </a:p>
        </p:txBody>
      </p:sp>
      <p:pic>
        <p:nvPicPr>
          <p:cNvPr id="15" name="Picture 14"/>
          <p:cNvPicPr>
            <a:picLocks noChangeAspect="1"/>
          </p:cNvPicPr>
          <p:nvPr/>
        </p:nvPicPr>
        <p:blipFill>
          <a:blip r:embed="rId6"/>
          <a:stretch>
            <a:fillRect/>
          </a:stretch>
        </p:blipFill>
        <p:spPr>
          <a:xfrm rot="5400000">
            <a:off x="7036531" y="4902495"/>
            <a:ext cx="2664317" cy="206938"/>
          </a:xfrm>
          <a:prstGeom prst="rect">
            <a:avLst/>
          </a:prstGeom>
        </p:spPr>
      </p:pic>
    </p:spTree>
    <p:extLst>
      <p:ext uri="{BB962C8B-B14F-4D97-AF65-F5344CB8AC3E}">
        <p14:creationId xmlns:p14="http://schemas.microsoft.com/office/powerpoint/2010/main" val="23404535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200" y="1630998"/>
            <a:ext cx="8772525" cy="4525963"/>
          </a:xfrm>
        </p:spPr>
        <p:txBody>
          <a:bodyPr>
            <a:normAutofit/>
          </a:bodyPr>
          <a:lstStyle/>
          <a:p>
            <a:r>
              <a:rPr lang="en-US" dirty="0" smtClean="0"/>
              <a:t>Simulation successful </a:t>
            </a:r>
          </a:p>
          <a:p>
            <a:pPr lvl="1"/>
            <a:r>
              <a:rPr lang="en-US" dirty="0" smtClean="0"/>
              <a:t>Able to encrypt &amp; decrypt 16-bit plaintexts</a:t>
            </a:r>
          </a:p>
        </p:txBody>
      </p:sp>
      <p:pic>
        <p:nvPicPr>
          <p:cNvPr id="9" name="Picture 8"/>
          <p:cNvPicPr>
            <a:picLocks noChangeAspect="1"/>
          </p:cNvPicPr>
          <p:nvPr/>
        </p:nvPicPr>
        <p:blipFill>
          <a:blip r:embed="rId2"/>
          <a:stretch>
            <a:fillRect/>
          </a:stretch>
        </p:blipFill>
        <p:spPr>
          <a:xfrm>
            <a:off x="457200" y="2859741"/>
            <a:ext cx="8333412" cy="2384611"/>
          </a:xfrm>
          <a:prstGeom prst="rect">
            <a:avLst/>
          </a:prstGeom>
        </p:spPr>
      </p:pic>
    </p:spTree>
    <p:extLst>
      <p:ext uri="{BB962C8B-B14F-4D97-AF65-F5344CB8AC3E}">
        <p14:creationId xmlns:p14="http://schemas.microsoft.com/office/powerpoint/2010/main" val="39051107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a:t>
            </a:r>
            <a:r>
              <a:rPr lang="en-US" altLang="zh-CN" sz="3600" dirty="0" smtClean="0"/>
              <a:t>ode-based </a:t>
            </a:r>
            <a:r>
              <a:rPr lang="en-US" sz="3600" dirty="0" smtClean="0"/>
              <a:t>Encryption</a:t>
            </a:r>
            <a:endParaRPr lang="en-US" sz="3600" dirty="0"/>
          </a:p>
        </p:txBody>
      </p:sp>
      <p:sp>
        <p:nvSpPr>
          <p:cNvPr id="3" name="Content Placeholder 2"/>
          <p:cNvSpPr>
            <a:spLocks noGrp="1"/>
          </p:cNvSpPr>
          <p:nvPr>
            <p:ph idx="1"/>
          </p:nvPr>
        </p:nvSpPr>
        <p:spPr>
          <a:xfrm>
            <a:off x="457200" y="1630998"/>
            <a:ext cx="8772525" cy="4525963"/>
          </a:xfrm>
        </p:spPr>
        <p:txBody>
          <a:bodyPr>
            <a:normAutofit/>
          </a:bodyPr>
          <a:lstStyle/>
          <a:p>
            <a:r>
              <a:rPr lang="en-US" dirty="0" smtClean="0"/>
              <a:t>Simulation successful </a:t>
            </a:r>
            <a:endParaRPr lang="en-US" dirty="0"/>
          </a:p>
          <a:p>
            <a:pPr lvl="1"/>
            <a:r>
              <a:rPr lang="en-US" dirty="0" smtClean="0"/>
              <a:t>Able to encrypt &amp; decrypt 16-bit plaintexts</a:t>
            </a:r>
          </a:p>
        </p:txBody>
      </p:sp>
      <p:pic>
        <p:nvPicPr>
          <p:cNvPr id="9" name="Picture 8"/>
          <p:cNvPicPr>
            <a:picLocks noChangeAspect="1"/>
          </p:cNvPicPr>
          <p:nvPr/>
        </p:nvPicPr>
        <p:blipFill>
          <a:blip r:embed="rId2"/>
          <a:stretch>
            <a:fillRect/>
          </a:stretch>
        </p:blipFill>
        <p:spPr>
          <a:xfrm>
            <a:off x="457200" y="2859741"/>
            <a:ext cx="8333412" cy="2384611"/>
          </a:xfrm>
          <a:prstGeom prst="rect">
            <a:avLst/>
          </a:prstGeom>
        </p:spPr>
      </p:pic>
      <p:sp>
        <p:nvSpPr>
          <p:cNvPr id="5" name="Oval 4"/>
          <p:cNvSpPr/>
          <p:nvPr/>
        </p:nvSpPr>
        <p:spPr>
          <a:xfrm rot="1685368">
            <a:off x="3449425" y="4405410"/>
            <a:ext cx="1540864" cy="658608"/>
          </a:xfrm>
          <a:prstGeom prst="ellipse">
            <a:avLst/>
          </a:prstGeom>
          <a:no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rot="1685368">
            <a:off x="5317433" y="4333491"/>
            <a:ext cx="1540864" cy="658608"/>
          </a:xfrm>
          <a:prstGeom prst="ellipse">
            <a:avLst/>
          </a:prstGeom>
          <a:no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rot="1685368">
            <a:off x="7212081" y="4369452"/>
            <a:ext cx="1540864" cy="658608"/>
          </a:xfrm>
          <a:prstGeom prst="ellipse">
            <a:avLst/>
          </a:prstGeom>
          <a:no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7957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smtClean="0"/>
              <a:t>What needs </a:t>
            </a:r>
            <a:r>
              <a:rPr lang="en-US" sz="3600" dirty="0" smtClean="0"/>
              <a:t>to be done?</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17638"/>
                <a:ext cx="8448036" cy="4525963"/>
              </a:xfrm>
            </p:spPr>
            <p:txBody>
              <a:bodyPr>
                <a:normAutofit/>
              </a:bodyPr>
              <a:lstStyle/>
              <a:p>
                <a:r>
                  <a:rPr lang="en-US" dirty="0" smtClean="0"/>
                  <a:t>McEliece</a:t>
                </a:r>
                <a:r>
                  <a:rPr lang="en-US" dirty="0"/>
                  <a:t> </a:t>
                </a:r>
                <a:r>
                  <a:rPr lang="en-US" dirty="0" smtClean="0"/>
                  <a:t>cryptosystem</a:t>
                </a:r>
                <a:endParaRPr lang="en-US" dirty="0"/>
              </a:p>
              <a:p>
                <a:pPr lvl="1"/>
                <a:r>
                  <a:rPr lang="en-US" dirty="0" smtClean="0"/>
                  <a:t>Post-quantum secure key size:</a:t>
                </a:r>
              </a:p>
              <a:p>
                <a:pPr lvl="2"/>
                <a:r>
                  <a:rPr lang="en-US" sz="2400" dirty="0" smtClean="0"/>
                  <a:t>k</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smtClean="0"/>
                  <a:t>n matrix </a:t>
                </a:r>
                <a:r>
                  <a:rPr lang="en-US" sz="2400" dirty="0" smtClean="0">
                    <a:solidFill>
                      <a:srgbClr val="7030A0"/>
                    </a:solidFill>
                  </a:rPr>
                  <a:t>G’</a:t>
                </a:r>
                <a:r>
                  <a:rPr lang="en-US" sz="2400" dirty="0" smtClean="0"/>
                  <a:t>: k = 5413, n = 6960, t = 119</a:t>
                </a:r>
              </a:p>
              <a:p>
                <a:pPr lvl="2"/>
                <a:r>
                  <a:rPr lang="en-US" sz="2400" dirty="0" smtClean="0"/>
                  <a:t>Key size: </a:t>
                </a:r>
                <a:r>
                  <a:rPr lang="en-US" sz="2400" dirty="0" smtClean="0">
                    <a:solidFill>
                      <a:srgbClr val="B12020"/>
                    </a:solidFill>
                  </a:rPr>
                  <a:t>1mb for 128-bit security</a:t>
                </a:r>
                <a:r>
                  <a:rPr lang="en-US" sz="2400" dirty="0" smtClean="0"/>
                  <a:t> </a:t>
                </a:r>
                <a:r>
                  <a:rPr lang="en-US" sz="1800" dirty="0" smtClean="0">
                    <a:solidFill>
                      <a:schemeClr val="tx1">
                        <a:lumMod val="50000"/>
                        <a:lumOff val="50000"/>
                      </a:schemeClr>
                    </a:solidFill>
                  </a:rPr>
                  <a:t>(RSA usually 2048 bits)</a:t>
                </a:r>
              </a:p>
              <a:p>
                <a:pPr lvl="3"/>
                <a:endParaRPr lang="en-US" sz="1600" dirty="0">
                  <a:solidFill>
                    <a:schemeClr val="tx1">
                      <a:lumMod val="50000"/>
                      <a:lumOff val="50000"/>
                    </a:schemeClr>
                  </a:solidFill>
                </a:endParaRPr>
              </a:p>
              <a:p>
                <a:pPr lvl="3"/>
                <a:endParaRPr lang="en-US" sz="1600" dirty="0" smtClean="0">
                  <a:solidFill>
                    <a:schemeClr val="tx1">
                      <a:lumMod val="50000"/>
                      <a:lumOff val="50000"/>
                    </a:schemeClr>
                  </a:solidFill>
                </a:endParaRPr>
              </a:p>
              <a:p>
                <a:endParaRPr lang="en-US" sz="2600" dirty="0">
                  <a:solidFill>
                    <a:schemeClr val="tx1">
                      <a:lumMod val="50000"/>
                      <a:lumOff val="50000"/>
                    </a:schemeClr>
                  </a:solidFill>
                </a:endParaRPr>
              </a:p>
              <a:p>
                <a:r>
                  <a:rPr lang="en-US" sz="3200" dirty="0" smtClean="0"/>
                  <a:t>Crypto-analysis</a:t>
                </a:r>
              </a:p>
              <a:p>
                <a:pPr lvl="1"/>
                <a:r>
                  <a:rPr lang="en-US" dirty="0" smtClean="0"/>
                  <a:t>Key space (G, S, P)</a:t>
                </a:r>
              </a:p>
              <a:p>
                <a:pPr lvl="1"/>
                <a:r>
                  <a:rPr lang="en-US" dirty="0" smtClean="0"/>
                  <a:t>Decoding techniques</a:t>
                </a:r>
                <a:endParaRPr lang="en-US" dirty="0"/>
              </a:p>
              <a:p>
                <a:pPr lvl="3"/>
                <a:endParaRPr lang="en-US" sz="2200" dirty="0" smtClean="0"/>
              </a:p>
              <a:p>
                <a:pPr lvl="2"/>
                <a:endParaRPr lang="en-US" dirty="0" smtClean="0"/>
              </a:p>
              <a:p>
                <a:pPr marL="1371600" lvl="3" indent="0">
                  <a:buNone/>
                </a:pPr>
                <a:endParaRPr lang="en-US" sz="1400" dirty="0" smtClean="0"/>
              </a:p>
              <a:p>
                <a:pPr lvl="2"/>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17638"/>
                <a:ext cx="8448036" cy="4525963"/>
              </a:xfrm>
              <a:blipFill>
                <a:blip r:embed="rId2"/>
                <a:stretch>
                  <a:fillRect l="-1587" t="-1482"/>
                </a:stretch>
              </a:blipFill>
            </p:spPr>
            <p:txBody>
              <a:bodyPr/>
              <a:lstStyle/>
              <a:p>
                <a:r>
                  <a:rPr lang="en-US">
                    <a:noFill/>
                  </a:rPr>
                  <a:t> </a:t>
                </a:r>
              </a:p>
            </p:txBody>
          </p:sp>
        </mc:Fallback>
      </mc:AlternateContent>
      <p:sp>
        <p:nvSpPr>
          <p:cNvPr id="9" name="Rectangle 8"/>
          <p:cNvSpPr/>
          <p:nvPr/>
        </p:nvSpPr>
        <p:spPr>
          <a:xfrm>
            <a:off x="3733799" y="3325812"/>
            <a:ext cx="1676401" cy="709614"/>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7030A0"/>
                </a:solidFill>
                <a:latin typeface="Avenir Book" panose="02000503020000020003" pitchFamily="2" charset="0"/>
              </a:rPr>
              <a:t>G’</a:t>
            </a:r>
            <a:endParaRPr lang="en-US" sz="1600" dirty="0">
              <a:solidFill>
                <a:srgbClr val="7030A0"/>
              </a:solidFill>
              <a:latin typeface="Avenir Book" panose="02000503020000020003" pitchFamily="2" charset="0"/>
            </a:endParaRPr>
          </a:p>
        </p:txBody>
      </p:sp>
      <p:sp>
        <p:nvSpPr>
          <p:cNvPr id="4" name="Slide Number Placeholder 3"/>
          <p:cNvSpPr>
            <a:spLocks noGrp="1"/>
          </p:cNvSpPr>
          <p:nvPr>
            <p:ph type="sldNum" sz="quarter" idx="12"/>
          </p:nvPr>
        </p:nvSpPr>
        <p:spPr/>
        <p:txBody>
          <a:bodyPr/>
          <a:lstStyle/>
          <a:p>
            <a:fld id="{9041FEBA-683F-B44C-A647-A4FB58DC8725}" type="slidenum">
              <a:rPr lang="en-US" smtClean="0"/>
              <a:t>76</a:t>
            </a:fld>
            <a:endParaRPr lang="en-US"/>
          </a:p>
        </p:txBody>
      </p:sp>
      <p:sp>
        <p:nvSpPr>
          <p:cNvPr id="5" name="Rectangle 4"/>
          <p:cNvSpPr/>
          <p:nvPr/>
        </p:nvSpPr>
        <p:spPr>
          <a:xfrm>
            <a:off x="2967318" y="4858871"/>
            <a:ext cx="295835" cy="41237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367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Any Questions?</a:t>
            </a:r>
            <a:endParaRPr lang="en-US" sz="36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18" y="1600200"/>
            <a:ext cx="4525963" cy="4525963"/>
          </a:xfrm>
        </p:spPr>
      </p:pic>
      <p:sp>
        <p:nvSpPr>
          <p:cNvPr id="3" name="Slide Number Placeholder 2"/>
          <p:cNvSpPr>
            <a:spLocks noGrp="1"/>
          </p:cNvSpPr>
          <p:nvPr>
            <p:ph type="sldNum" sz="quarter" idx="12"/>
          </p:nvPr>
        </p:nvSpPr>
        <p:spPr/>
        <p:txBody>
          <a:bodyPr/>
          <a:lstStyle/>
          <a:p>
            <a:fld id="{9041FEBA-683F-B44C-A647-A4FB58DC8725}" type="slidenum">
              <a:rPr lang="en-US" smtClean="0"/>
              <a:t>77</a:t>
            </a:fld>
            <a:endParaRPr lang="en-US"/>
          </a:p>
        </p:txBody>
      </p:sp>
    </p:spTree>
    <p:extLst>
      <p:ext uri="{BB962C8B-B14F-4D97-AF65-F5344CB8AC3E}">
        <p14:creationId xmlns:p14="http://schemas.microsoft.com/office/powerpoint/2010/main" val="90899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7534"/>
            <a:ext cx="8428892" cy="676868"/>
          </a:xfrm>
        </p:spPr>
        <p:txBody>
          <a:bodyPr>
            <a:normAutofit/>
          </a:bodyPr>
          <a:lstStyle/>
          <a:p>
            <a:r>
              <a:rPr lang="en-US" sz="3200" dirty="0" smtClean="0"/>
              <a:t>How Far Is It From Us?</a:t>
            </a:r>
            <a:endParaRPr lang="en-US" sz="3200" dirty="0"/>
          </a:p>
        </p:txBody>
      </p:sp>
      <p:sp>
        <p:nvSpPr>
          <p:cNvPr id="17" name="Content Placeholder 2"/>
          <p:cNvSpPr>
            <a:spLocks noGrp="1"/>
          </p:cNvSpPr>
          <p:nvPr>
            <p:ph idx="1"/>
          </p:nvPr>
        </p:nvSpPr>
        <p:spPr>
          <a:xfrm>
            <a:off x="484827" y="1918447"/>
            <a:ext cx="8264725" cy="4084759"/>
          </a:xfrm>
        </p:spPr>
        <p:txBody>
          <a:bodyPr/>
          <a:lstStyle/>
          <a:p>
            <a:r>
              <a:rPr lang="en-US" sz="2400" b="1" dirty="0" smtClean="0"/>
              <a:t>The Projected Timeline of General Quantum Computers</a:t>
            </a:r>
            <a:endParaRPr lang="en-US" dirty="0"/>
          </a:p>
          <a:p>
            <a:pPr lvl="2"/>
            <a:endParaRPr lang="en-US" dirty="0" smtClean="0"/>
          </a:p>
          <a:p>
            <a:pPr marL="914400" lvl="2" indent="0">
              <a:buNone/>
            </a:pPr>
            <a:endParaRPr lang="en-US" dirty="0" smtClean="0"/>
          </a:p>
        </p:txBody>
      </p:sp>
      <p:sp>
        <p:nvSpPr>
          <p:cNvPr id="24" name="Slide Number Placeholder 2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41FEBA-683F-B44C-A647-A4FB58DC872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extBox 10"/>
          <p:cNvSpPr txBox="1"/>
          <p:nvPr/>
        </p:nvSpPr>
        <p:spPr>
          <a:xfrm>
            <a:off x="1979834" y="4811931"/>
            <a:ext cx="75868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(1 ~ 5 </a:t>
            </a:r>
            <a:r>
              <a:rPr kumimoji="0" lang="en-US" sz="1050" b="1" i="0" u="none" strike="noStrike" kern="1200" cap="none" spc="0" normalizeH="0" baseline="0" noProof="0" dirty="0" err="1"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yr</a:t>
            </a: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a:t>
            </a:r>
            <a:endParaRPr kumimoji="0" lang="en-US" sz="1050" b="1" i="0" u="none" strike="noStrike" kern="1200" cap="none" spc="0" normalizeH="0" baseline="0" noProof="0" dirty="0">
              <a:ln>
                <a:noFill/>
              </a:ln>
              <a:solidFill>
                <a:srgbClr val="4F81BD">
                  <a:lumMod val="75000"/>
                </a:srgbClr>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4638450" y="5428090"/>
            <a:ext cx="33534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3" name="Group 2"/>
          <p:cNvGrpSpPr/>
          <p:nvPr/>
        </p:nvGrpSpPr>
        <p:grpSpPr>
          <a:xfrm>
            <a:off x="1872391" y="2679288"/>
            <a:ext cx="4797468" cy="2995022"/>
            <a:chOff x="176330" y="2679288"/>
            <a:chExt cx="4797468" cy="2995022"/>
          </a:xfrm>
        </p:grpSpPr>
        <p:pic>
          <p:nvPicPr>
            <p:cNvPr id="10" name="Picture 9"/>
            <p:cNvPicPr>
              <a:picLocks noChangeAspect="1"/>
            </p:cNvPicPr>
            <p:nvPr/>
          </p:nvPicPr>
          <p:blipFill rotWithShape="1">
            <a:blip r:embed="rId3"/>
            <a:srcRect l="43464" t="24360"/>
            <a:stretch/>
          </p:blipFill>
          <p:spPr>
            <a:xfrm>
              <a:off x="991760" y="2679288"/>
              <a:ext cx="3982038" cy="2995022"/>
            </a:xfrm>
            <a:prstGeom prst="rect">
              <a:avLst/>
            </a:prstGeom>
          </p:spPr>
        </p:pic>
        <p:sp>
          <p:nvSpPr>
            <p:cNvPr id="12" name="TextBox 11"/>
            <p:cNvSpPr txBox="1"/>
            <p:nvPr/>
          </p:nvSpPr>
          <p:spPr>
            <a:xfrm rot="19160892">
              <a:off x="2410389" y="3477207"/>
              <a:ext cx="173989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00B050"/>
                  </a:solidFill>
                  <a:effectLst/>
                  <a:uLnTx/>
                  <a:uFillTx/>
                  <a:latin typeface="Arial" panose="020B0604020202020204" pitchFamily="34" charset="0"/>
                  <a:ea typeface="+mn-ea"/>
                  <a:cs typeface="Arial" panose="020B0604020202020204" pitchFamily="34" charset="0"/>
                </a:rPr>
                <a:t>Early 2015 Projection</a:t>
              </a:r>
              <a:endParaRPr kumimoji="0" lang="en-US" sz="10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endParaRPr>
            </a:p>
          </p:txBody>
        </p:sp>
        <p:sp>
          <p:nvSpPr>
            <p:cNvPr id="15" name="TextBox 14"/>
            <p:cNvSpPr txBox="1"/>
            <p:nvPr/>
          </p:nvSpPr>
          <p:spPr>
            <a:xfrm rot="17586942">
              <a:off x="929822" y="3626413"/>
              <a:ext cx="173989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anose="020B0604020202020204" pitchFamily="34" charset="0"/>
                </a:rPr>
                <a:t>Late 2015 Projection</a:t>
              </a:r>
              <a:endParaRPr kumimoji="0" lang="en-US" sz="10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16" name="TextBox 15"/>
            <p:cNvSpPr txBox="1"/>
            <p:nvPr/>
          </p:nvSpPr>
          <p:spPr>
            <a:xfrm>
              <a:off x="176330" y="4503845"/>
              <a:ext cx="1057854"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Arrival Window</a:t>
              </a:r>
              <a:endParaRPr kumimoji="0" lang="en-US" sz="1000" b="1" i="0" u="none" strike="noStrike" kern="1200" cap="none" spc="0" normalizeH="0" baseline="0" noProof="0" dirty="0">
                <a:ln>
                  <a:noFill/>
                </a:ln>
                <a:solidFill>
                  <a:srgbClr val="4F81BD">
                    <a:lumMod val="75000"/>
                  </a:srgbClr>
                </a:solidFill>
                <a:effectLst/>
                <a:uLnTx/>
                <a:uFillTx/>
                <a:latin typeface="Arial" panose="020B0604020202020204" pitchFamily="34" charset="0"/>
                <a:ea typeface="+mn-ea"/>
                <a:cs typeface="Arial" panose="020B0604020202020204" pitchFamily="34" charset="0"/>
              </a:endParaRPr>
            </a:p>
          </p:txBody>
        </p:sp>
      </p:grpSp>
      <p:sp>
        <p:nvSpPr>
          <p:cNvPr id="19" name="Rectangle 18"/>
          <p:cNvSpPr/>
          <p:nvPr/>
        </p:nvSpPr>
        <p:spPr>
          <a:xfrm>
            <a:off x="1565605" y="6614874"/>
            <a:ext cx="6816386" cy="21544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Lee Wilson, The Rise of Quantum Computers – The Current State of Cryptographic Affairs, 2016</a:t>
            </a:r>
          </a:p>
        </p:txBody>
      </p:sp>
    </p:spTree>
    <p:extLst>
      <p:ext uri="{BB962C8B-B14F-4D97-AF65-F5344CB8AC3E}">
        <p14:creationId xmlns:p14="http://schemas.microsoft.com/office/powerpoint/2010/main" val="1710756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9949"/>
            <a:ext cx="8428892" cy="676868"/>
          </a:xfrm>
        </p:spPr>
        <p:txBody>
          <a:bodyPr>
            <a:normAutofit fontScale="90000"/>
          </a:bodyPr>
          <a:lstStyle/>
          <a:p>
            <a:r>
              <a:rPr lang="en-US" sz="3200" dirty="0" smtClean="0"/>
              <a:t>Applying Moore’s Law to Quantum Computers</a:t>
            </a:r>
            <a:endParaRPr lang="en-US" sz="3200" dirty="0"/>
          </a:p>
        </p:txBody>
      </p:sp>
      <p:sp>
        <p:nvSpPr>
          <p:cNvPr id="24" name="Slide Number Placeholder 2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41FEBA-683F-B44C-A647-A4FB58DC872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extBox 10"/>
          <p:cNvSpPr txBox="1"/>
          <p:nvPr/>
        </p:nvSpPr>
        <p:spPr>
          <a:xfrm>
            <a:off x="1979834" y="4811931"/>
            <a:ext cx="75868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(1 ~ 5 </a:t>
            </a:r>
            <a:r>
              <a:rPr kumimoji="0" lang="en-US" sz="1050" b="1" i="0" u="none" strike="noStrike" kern="1200" cap="none" spc="0" normalizeH="0" baseline="0" noProof="0" dirty="0" err="1"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yr</a:t>
            </a:r>
            <a:r>
              <a:rPr kumimoji="0" lang="en-US" sz="1050" b="1" i="0" u="none" strike="noStrike" kern="1200" cap="none" spc="0" normalizeH="0" baseline="0" noProof="0" dirty="0" smtClean="0">
                <a:ln>
                  <a:noFill/>
                </a:ln>
                <a:solidFill>
                  <a:srgbClr val="4F81BD">
                    <a:lumMod val="75000"/>
                  </a:srgbClr>
                </a:solidFill>
                <a:effectLst/>
                <a:uLnTx/>
                <a:uFillTx/>
                <a:latin typeface="Arial" panose="020B0604020202020204" pitchFamily="34" charset="0"/>
                <a:ea typeface="+mn-ea"/>
                <a:cs typeface="Arial" panose="020B0604020202020204" pitchFamily="34" charset="0"/>
              </a:rPr>
              <a:t>)</a:t>
            </a:r>
            <a:endParaRPr kumimoji="0" lang="en-US" sz="1050" b="1" i="0" u="none" strike="noStrike" kern="1200" cap="none" spc="0" normalizeH="0" baseline="0" noProof="0" dirty="0">
              <a:ln>
                <a:noFill/>
              </a:ln>
              <a:solidFill>
                <a:srgbClr val="4F81BD">
                  <a:lumMod val="75000"/>
                </a:srgbClr>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4638450" y="5428090"/>
            <a:ext cx="33534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8"/>
          <p:cNvSpPr/>
          <p:nvPr/>
        </p:nvSpPr>
        <p:spPr>
          <a:xfrm>
            <a:off x="1565605" y="6614874"/>
            <a:ext cx="6816386" cy="215444"/>
          </a:xfrm>
          <a:prstGeom prst="rect">
            <a:avLst/>
          </a:prstGeom>
        </p:spPr>
        <p:txBody>
          <a:bodyPr wrap="square">
            <a:spAutoFit/>
          </a:bodyPr>
          <a:lstStyle/>
          <a:p>
            <a:pPr lvl="0"/>
            <a:r>
              <a:rPr kumimoji="0" lang="en-US" sz="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lang="en-US" sz="800" dirty="0">
                <a:solidFill>
                  <a:prstClr val="black"/>
                </a:solidFill>
                <a:latin typeface="Times New Roman" panose="02020603050405020304" pitchFamily="18" charset="0"/>
                <a:cs typeface="Times New Roman" panose="02020603050405020304" pitchFamily="18" charset="0"/>
              </a:rPr>
              <a:t> https://quantumcomputingreport.com/our-take/applying-moores-law-to-quantum-qubits/</a:t>
            </a: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32" y="1259436"/>
            <a:ext cx="6959272" cy="5049604"/>
          </a:xfrm>
          <a:prstGeom prst="rect">
            <a:avLst/>
          </a:prstGeom>
        </p:spPr>
      </p:pic>
      <p:cxnSp>
        <p:nvCxnSpPr>
          <p:cNvPr id="7" name="Straight Connector 6"/>
          <p:cNvCxnSpPr/>
          <p:nvPr/>
        </p:nvCxnSpPr>
        <p:spPr>
          <a:xfrm>
            <a:off x="4255477" y="3253154"/>
            <a:ext cx="0" cy="2421157"/>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304692" y="3253154"/>
            <a:ext cx="0" cy="2421157"/>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0" name="Oval Callout 19"/>
          <p:cNvSpPr/>
          <p:nvPr/>
        </p:nvSpPr>
        <p:spPr>
          <a:xfrm>
            <a:off x="5569240" y="5842982"/>
            <a:ext cx="1037490" cy="430336"/>
          </a:xfrm>
          <a:prstGeom prst="wedgeEllipseCallout">
            <a:avLst>
              <a:gd name="adj1" fmla="val -73375"/>
              <a:gd name="adj2" fmla="val -80519"/>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731780" y="5857423"/>
            <a:ext cx="813043" cy="430887"/>
          </a:xfrm>
          <a:prstGeom prst="rect">
            <a:avLst/>
          </a:prstGeom>
          <a:noFill/>
        </p:spPr>
        <p:txBody>
          <a:bodyPr wrap="none" rtlCol="0">
            <a:spAutoFit/>
          </a:bodyPr>
          <a:lstStyle/>
          <a:p>
            <a:r>
              <a:rPr lang="en-US" sz="2200" dirty="0" smtClean="0">
                <a:latin typeface="Avenir Book" panose="02000503020000020003"/>
              </a:rPr>
              <a:t>2028</a:t>
            </a:r>
            <a:endParaRPr lang="en-US" sz="2200" dirty="0">
              <a:latin typeface="Avenir Book" panose="02000503020000020003"/>
            </a:endParaRPr>
          </a:p>
        </p:txBody>
      </p:sp>
      <p:sp>
        <p:nvSpPr>
          <p:cNvPr id="22" name="Oval Callout 21"/>
          <p:cNvSpPr/>
          <p:nvPr/>
        </p:nvSpPr>
        <p:spPr>
          <a:xfrm>
            <a:off x="2738521" y="5822813"/>
            <a:ext cx="1037490" cy="430336"/>
          </a:xfrm>
          <a:prstGeom prst="wedgeEllipseCallout">
            <a:avLst>
              <a:gd name="adj1" fmla="val 87642"/>
              <a:gd name="adj2" fmla="val -6826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901061" y="5837254"/>
            <a:ext cx="813043" cy="430887"/>
          </a:xfrm>
          <a:prstGeom prst="rect">
            <a:avLst/>
          </a:prstGeom>
          <a:noFill/>
        </p:spPr>
        <p:txBody>
          <a:bodyPr wrap="none" rtlCol="0">
            <a:spAutoFit/>
          </a:bodyPr>
          <a:lstStyle/>
          <a:p>
            <a:r>
              <a:rPr lang="en-US" sz="2200" dirty="0" smtClean="0">
                <a:latin typeface="Avenir Book" panose="02000503020000020003"/>
              </a:rPr>
              <a:t>2023</a:t>
            </a:r>
            <a:endParaRPr lang="en-US" sz="2200" dirty="0">
              <a:latin typeface="Avenir Book" panose="02000503020000020003"/>
            </a:endParaRPr>
          </a:p>
        </p:txBody>
      </p:sp>
    </p:spTree>
    <p:extLst>
      <p:ext uri="{BB962C8B-B14F-4D97-AF65-F5344CB8AC3E}">
        <p14:creationId xmlns:p14="http://schemas.microsoft.com/office/powerpoint/2010/main" val="2228110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14050</TotalTime>
  <Words>5677</Words>
  <Application>Microsoft Office PowerPoint</Application>
  <PresentationFormat>On-screen Show (4:3)</PresentationFormat>
  <Paragraphs>1072</Paragraphs>
  <Slides>77</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SimSun</vt:lpstr>
      <vt:lpstr>Arial</vt:lpstr>
      <vt:lpstr>Avenir Book</vt:lpstr>
      <vt:lpstr>Bell MT</vt:lpstr>
      <vt:lpstr>Calibri</vt:lpstr>
      <vt:lpstr>Cambria Math</vt:lpstr>
      <vt:lpstr>DengXian</vt:lpstr>
      <vt:lpstr>DengXian</vt:lpstr>
      <vt:lpstr>Franklin Gothic Demi</vt:lpstr>
      <vt:lpstr>Times New Roman</vt:lpstr>
      <vt:lpstr>Wingdings</vt:lpstr>
      <vt:lpstr>Office Theme</vt:lpstr>
      <vt:lpstr>Post-Quantum Cryptographic Hardware Primitives on FPGAs - based on Ring-Learning with Errors (R-LWE) and Code-based</vt:lpstr>
      <vt:lpstr>Presentation Flow</vt:lpstr>
      <vt:lpstr>Presentation Flow</vt:lpstr>
      <vt:lpstr>Ongoing Development</vt:lpstr>
      <vt:lpstr>When Quantum Computers Come … </vt:lpstr>
      <vt:lpstr>Question </vt:lpstr>
      <vt:lpstr>How Pressing is the Issue?</vt:lpstr>
      <vt:lpstr>How Far Is It From Us?</vt:lpstr>
      <vt:lpstr>Applying Moore’s Law to Quantum Computers</vt:lpstr>
      <vt:lpstr>Quantum Computer-based Cryptography vs  General Computer-based Quantum-proof Cryptography</vt:lpstr>
      <vt:lpstr>Quantum Computer-based Cryptography vs  General Computer-based Quantum-proof Cryptography</vt:lpstr>
      <vt:lpstr>Presentation Flow</vt:lpstr>
      <vt:lpstr>Post-Quantum Cryptography (PQC) Standardization (Round -1)</vt:lpstr>
      <vt:lpstr>Post-Quantum Cryptography (PQC) Standardization (Round -2)</vt:lpstr>
      <vt:lpstr>PowerPoint Presentation</vt:lpstr>
      <vt:lpstr>Post-Quantum Cryptography (PQC) Standardization (Round -2)</vt:lpstr>
      <vt:lpstr>Post-Quantum Cryptography (PQC) Standardization (Round -2)</vt:lpstr>
      <vt:lpstr>Presentation Flow</vt:lpstr>
      <vt:lpstr>Design Workflow</vt:lpstr>
      <vt:lpstr>Presentation Flow</vt:lpstr>
      <vt:lpstr>Why Ring-LWE?</vt:lpstr>
      <vt:lpstr>Ring-Learning with Error (R-LWE)</vt:lpstr>
      <vt:lpstr>Ring-Learning with Error (Ring-LWE)</vt:lpstr>
      <vt:lpstr>Ring-Learning with Error (Ring-LWE)</vt:lpstr>
      <vt:lpstr>Ring-Learning with Error (Ring-LWE)</vt:lpstr>
      <vt:lpstr>Ring-Learning with Error (Ring-LWE)</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R-LWE Public Key Encryption Co-processor</vt:lpstr>
      <vt:lpstr>Presentation Flow</vt:lpstr>
      <vt:lpstr>Post-Quantum Cryptography (PQC) Standardization (Round -2)</vt:lpstr>
      <vt:lpstr>Why Code-based Cryptosystem?</vt:lpstr>
      <vt:lpstr>The Interesting Connection Between Code-based and R-LWE Cryptosystems</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Recall that … </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Code-based Encryption</vt:lpstr>
      <vt:lpstr>What needs to be done?</vt:lpstr>
      <vt:lpstr>Any Questions?</vt:lpstr>
    </vt:vector>
  </TitlesOfParts>
  <Company>ASCS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 Kinsy</dc:creator>
  <cp:lastModifiedBy>Agrawal, Rashmi, Satishkumar</cp:lastModifiedBy>
  <cp:revision>795</cp:revision>
  <cp:lastPrinted>2019-02-13T14:12:04Z</cp:lastPrinted>
  <dcterms:created xsi:type="dcterms:W3CDTF">2016-07-13T17:18:51Z</dcterms:created>
  <dcterms:modified xsi:type="dcterms:W3CDTF">2019-06-10T23:27:38Z</dcterms:modified>
</cp:coreProperties>
</file>